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Saira ExtraCondensed Bold" charset="1" panose="00000808000000000000"/>
      <p:regular r:id="rId56"/>
    </p:embeddedFont>
    <p:embeddedFont>
      <p:font typeface="Asap" charset="1" panose="020F0504030202060203"/>
      <p:regular r:id="rId57"/>
    </p:embeddedFont>
    <p:embeddedFont>
      <p:font typeface="Times New Roman" charset="1" panose="02030502070405020303"/>
      <p:regular r:id="rId58"/>
    </p:embeddedFont>
    <p:embeddedFont>
      <p:font typeface="Asap Bold" charset="1" panose="020F0804030202060203"/>
      <p:regular r:id="rId59"/>
    </p:embeddedFont>
    <p:embeddedFont>
      <p:font typeface="Anton" charset="1" panose="00000500000000000000"/>
      <p:regular r:id="rId60"/>
    </p:embeddedFont>
    <p:embeddedFont>
      <p:font typeface="Glacial Indifference Bold" charset="1" panose="00000800000000000000"/>
      <p:regular r:id="rId61"/>
    </p:embeddedFont>
    <p:embeddedFont>
      <p:font typeface="Times New Roman Bold" charset="1" panose="02030802070405020303"/>
      <p:regular r:id="rId62"/>
    </p:embeddedFont>
    <p:embeddedFont>
      <p:font typeface="Lora" charset="1" panose="00000500000000000000"/>
      <p:regular r:id="rId63"/>
    </p:embeddedFont>
    <p:embeddedFont>
      <p:font typeface="Lora Bold" charset="1" panose="00000800000000000000"/>
      <p:regular r:id="rId64"/>
    </p:embeddedFont>
    <p:embeddedFont>
      <p:font typeface="Poppins Bold" charset="1" panose="00000800000000000000"/>
      <p:regular r:id="rId65"/>
    </p:embeddedFont>
    <p:embeddedFont>
      <p:font typeface="Noto Serif Bold" charset="1" panose="02020800060500020200"/>
      <p:regular r:id="rId66"/>
    </p:embeddedFont>
    <p:embeddedFont>
      <p:font typeface="Canva Sans" charset="1" panose="020B0503030501040103"/>
      <p:regular r:id="rId67"/>
    </p:embeddedFont>
    <p:embeddedFont>
      <p:font typeface="Noto Sans Bold" charset="1" panose="020B0802040504020204"/>
      <p:regular r:id="rId68"/>
    </p:embeddedFont>
    <p:embeddedFont>
      <p:font typeface="Muli Bold" charset="1" panose="00000800000000000000"/>
      <p:regular r:id="rId69"/>
    </p:embeddedFont>
    <p:embeddedFont>
      <p:font typeface="Muli" charset="1" panose="00000500000000000000"/>
      <p:regular r:id="rId70"/>
    </p:embeddedFont>
    <p:embeddedFont>
      <p:font typeface="Paytone One" charset="1" panose="000005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49.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embeddings/oleObject1.bin" Type="http://schemas.openxmlformats.org/officeDocument/2006/relationships/oleObjec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embeddings/oleObject2.bin" Type="http://schemas.openxmlformats.org/officeDocument/2006/relationships/oleObjec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 Id="rId4" Target="../embeddings/oleObject3.bin" Type="http://schemas.openxmlformats.org/officeDocument/2006/relationships/oleObjec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 Id="rId4" Target="../embeddings/oleObject4.bin" Type="http://schemas.openxmlformats.org/officeDocument/2006/relationships/oleObject"/><Relationship Id="rId5" Target="../media/image69.png" Type="http://schemas.openxmlformats.org/officeDocument/2006/relationships/image"/><Relationship Id="rId6" Target="../embeddings/oleObject5.bin" Type="http://schemas.openxmlformats.org/officeDocument/2006/relationships/oleObjec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embeddings/oleObject6.bin" Type="http://schemas.openxmlformats.org/officeDocument/2006/relationships/oleObject"/><Relationship Id="rId6" Target="../media/image83.png" Type="http://schemas.openxmlformats.org/officeDocument/2006/relationships/image"/><Relationship Id="rId7" Target="../embeddings/oleObject7.bin" Type="http://schemas.openxmlformats.org/officeDocument/2006/relationships/oleObjec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4.png" Type="http://schemas.openxmlformats.org/officeDocument/2006/relationships/image"/><Relationship Id="rId4" Target="../media/image8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9.png" Type="http://schemas.openxmlformats.org/officeDocument/2006/relationships/image"/><Relationship Id="rId4" Target="../media/image90.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6.gif" Type="http://schemas.openxmlformats.org/officeDocument/2006/relationships/image"/><Relationship Id="rId4" Target="../media/image9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21.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508468">
            <a:off x="12064264" y="-172122"/>
            <a:ext cx="4331226" cy="7028358"/>
          </a:xfrm>
          <a:custGeom>
            <a:avLst/>
            <a:gdLst/>
            <a:ahLst/>
            <a:cxnLst/>
            <a:rect r="r" b="b" t="t" l="l"/>
            <a:pathLst>
              <a:path h="7028358" w="4331226">
                <a:moveTo>
                  <a:pt x="0" y="0"/>
                </a:moveTo>
                <a:lnTo>
                  <a:pt x="4331226" y="0"/>
                </a:lnTo>
                <a:lnTo>
                  <a:pt x="4331226" y="7028359"/>
                </a:lnTo>
                <a:lnTo>
                  <a:pt x="0" y="7028359"/>
                </a:lnTo>
                <a:lnTo>
                  <a:pt x="0" y="0"/>
                </a:lnTo>
                <a:close/>
              </a:path>
            </a:pathLst>
          </a:custGeom>
          <a:blipFill>
            <a:blip r:embed="rId3"/>
            <a:stretch>
              <a:fillRect l="0" t="0" r="0" b="0"/>
            </a:stretch>
          </a:blipFill>
        </p:spPr>
      </p:sp>
      <p:sp>
        <p:nvSpPr>
          <p:cNvPr name="Freeform 4" id="4"/>
          <p:cNvSpPr/>
          <p:nvPr/>
        </p:nvSpPr>
        <p:spPr>
          <a:xfrm flipH="false" flipV="false" rot="374455">
            <a:off x="3239995" y="7555560"/>
            <a:ext cx="4734768" cy="1299909"/>
          </a:xfrm>
          <a:custGeom>
            <a:avLst/>
            <a:gdLst/>
            <a:ahLst/>
            <a:cxnLst/>
            <a:rect r="r" b="b" t="t" l="l"/>
            <a:pathLst>
              <a:path h="1299909" w="4734768">
                <a:moveTo>
                  <a:pt x="0" y="0"/>
                </a:moveTo>
                <a:lnTo>
                  <a:pt x="4734767" y="0"/>
                </a:lnTo>
                <a:lnTo>
                  <a:pt x="4734767" y="1299909"/>
                </a:lnTo>
                <a:lnTo>
                  <a:pt x="0" y="1299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98579">
            <a:off x="9720311" y="1095824"/>
            <a:ext cx="1312019" cy="2610983"/>
          </a:xfrm>
          <a:custGeom>
            <a:avLst/>
            <a:gdLst/>
            <a:ahLst/>
            <a:cxnLst/>
            <a:rect r="r" b="b" t="t" l="l"/>
            <a:pathLst>
              <a:path h="2610983" w="1312019">
                <a:moveTo>
                  <a:pt x="0" y="0"/>
                </a:moveTo>
                <a:lnTo>
                  <a:pt x="1312019" y="0"/>
                </a:lnTo>
                <a:lnTo>
                  <a:pt x="1312019" y="2610983"/>
                </a:lnTo>
                <a:lnTo>
                  <a:pt x="0" y="2610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7512" y="155430"/>
            <a:ext cx="3769504" cy="1604284"/>
          </a:xfrm>
          <a:custGeom>
            <a:avLst/>
            <a:gdLst/>
            <a:ahLst/>
            <a:cxnLst/>
            <a:rect r="r" b="b" t="t" l="l"/>
            <a:pathLst>
              <a:path h="1604284" w="3769504">
                <a:moveTo>
                  <a:pt x="0" y="0"/>
                </a:moveTo>
                <a:lnTo>
                  <a:pt x="3769503" y="0"/>
                </a:lnTo>
                <a:lnTo>
                  <a:pt x="3769503" y="1604284"/>
                </a:lnTo>
                <a:lnTo>
                  <a:pt x="0" y="1604284"/>
                </a:lnTo>
                <a:lnTo>
                  <a:pt x="0" y="0"/>
                </a:lnTo>
                <a:close/>
              </a:path>
            </a:pathLst>
          </a:custGeom>
          <a:blipFill>
            <a:blip r:embed="rId8"/>
            <a:stretch>
              <a:fillRect l="0" t="-2429" r="0" b="0"/>
            </a:stretch>
          </a:blipFill>
        </p:spPr>
      </p:sp>
      <p:sp>
        <p:nvSpPr>
          <p:cNvPr name="TextBox 7" id="7"/>
          <p:cNvSpPr txBox="true"/>
          <p:nvPr/>
        </p:nvSpPr>
        <p:spPr>
          <a:xfrm rot="0">
            <a:off x="1374809" y="1788289"/>
            <a:ext cx="11344802" cy="2312652"/>
          </a:xfrm>
          <a:prstGeom prst="rect">
            <a:avLst/>
          </a:prstGeom>
        </p:spPr>
        <p:txBody>
          <a:bodyPr anchor="t" rtlCol="false" tIns="0" lIns="0" bIns="0" rIns="0">
            <a:spAutoFit/>
          </a:bodyPr>
          <a:lstStyle/>
          <a:p>
            <a:pPr algn="l">
              <a:lnSpc>
                <a:spcPts val="18136"/>
              </a:lnSpc>
            </a:pPr>
            <a:r>
              <a:rPr lang="en-US" sz="15369" b="true">
                <a:solidFill>
                  <a:srgbClr val="433831"/>
                </a:solidFill>
                <a:latin typeface="Saira ExtraCondensed Bold"/>
                <a:ea typeface="Saira ExtraCondensed Bold"/>
                <a:cs typeface="Saira ExtraCondensed Bold"/>
                <a:sym typeface="Saira ExtraCondensed Bold"/>
              </a:rPr>
              <a:t>CƠ SỞ DỮ LIỆU</a:t>
            </a:r>
          </a:p>
        </p:txBody>
      </p:sp>
      <p:sp>
        <p:nvSpPr>
          <p:cNvPr name="Freeform 8" id="8"/>
          <p:cNvSpPr/>
          <p:nvPr/>
        </p:nvSpPr>
        <p:spPr>
          <a:xfrm flipH="false" flipV="false" rot="4548468">
            <a:off x="8885290" y="951516"/>
            <a:ext cx="1774486" cy="1616396"/>
          </a:xfrm>
          <a:custGeom>
            <a:avLst/>
            <a:gdLst/>
            <a:ahLst/>
            <a:cxnLst/>
            <a:rect r="r" b="b" t="t" l="l"/>
            <a:pathLst>
              <a:path h="1616396" w="1774486">
                <a:moveTo>
                  <a:pt x="0" y="0"/>
                </a:moveTo>
                <a:lnTo>
                  <a:pt x="1774486" y="0"/>
                </a:lnTo>
                <a:lnTo>
                  <a:pt x="1774486" y="1616396"/>
                </a:lnTo>
                <a:lnTo>
                  <a:pt x="0" y="16163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3843589">
            <a:off x="334118" y="3273738"/>
            <a:ext cx="1218530" cy="1345767"/>
          </a:xfrm>
          <a:custGeom>
            <a:avLst/>
            <a:gdLst/>
            <a:ahLst/>
            <a:cxnLst/>
            <a:rect r="r" b="b" t="t" l="l"/>
            <a:pathLst>
              <a:path h="1345767" w="1218530">
                <a:moveTo>
                  <a:pt x="0" y="0"/>
                </a:moveTo>
                <a:lnTo>
                  <a:pt x="1218530" y="0"/>
                </a:lnTo>
                <a:lnTo>
                  <a:pt x="1218530" y="1345766"/>
                </a:lnTo>
                <a:lnTo>
                  <a:pt x="0" y="13457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627149" y="9061349"/>
            <a:ext cx="7771320" cy="536089"/>
          </a:xfrm>
          <a:prstGeom prst="rect">
            <a:avLst/>
          </a:prstGeom>
        </p:spPr>
        <p:txBody>
          <a:bodyPr anchor="t" rtlCol="false" tIns="0" lIns="0" bIns="0" rIns="0">
            <a:spAutoFit/>
          </a:bodyPr>
          <a:lstStyle/>
          <a:p>
            <a:pPr algn="l">
              <a:lnSpc>
                <a:spcPts val="4229"/>
              </a:lnSpc>
            </a:pPr>
            <a:r>
              <a:rPr lang="en-US" sz="3253">
                <a:solidFill>
                  <a:srgbClr val="FFFFFF"/>
                </a:solidFill>
                <a:latin typeface="Asap"/>
                <a:ea typeface="Asap"/>
                <a:cs typeface="Asap"/>
                <a:sym typeface="Asap"/>
              </a:rPr>
              <a:t>GVHD: LÊ HỮU HÙNG - NGUYỄN THỊ HOÀI</a:t>
            </a:r>
          </a:p>
        </p:txBody>
      </p:sp>
      <p:sp>
        <p:nvSpPr>
          <p:cNvPr name="TextBox 11" id="11"/>
          <p:cNvSpPr txBox="true"/>
          <p:nvPr/>
        </p:nvSpPr>
        <p:spPr>
          <a:xfrm rot="0">
            <a:off x="3183368" y="7621686"/>
            <a:ext cx="4848020" cy="991872"/>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Times New Roman"/>
                <a:ea typeface="Times New Roman"/>
                <a:cs typeface="Times New Roman"/>
                <a:sym typeface="Times New Roman"/>
              </a:rPr>
              <a:t>NHÓM 14</a:t>
            </a:r>
          </a:p>
        </p:txBody>
      </p:sp>
      <p:sp>
        <p:nvSpPr>
          <p:cNvPr name="TextBox 12" id="12"/>
          <p:cNvSpPr txBox="true"/>
          <p:nvPr/>
        </p:nvSpPr>
        <p:spPr>
          <a:xfrm rot="0">
            <a:off x="-213231" y="5992478"/>
            <a:ext cx="10589551" cy="549400"/>
          </a:xfrm>
          <a:prstGeom prst="rect">
            <a:avLst/>
          </a:prstGeom>
        </p:spPr>
        <p:txBody>
          <a:bodyPr anchor="t" rtlCol="false" tIns="0" lIns="0" bIns="0" rIns="0">
            <a:spAutoFit/>
          </a:bodyPr>
          <a:lstStyle/>
          <a:p>
            <a:pPr algn="ctr">
              <a:lnSpc>
                <a:spcPts val="4414"/>
              </a:lnSpc>
              <a:spcBef>
                <a:spcPct val="0"/>
              </a:spcBef>
            </a:pPr>
            <a:r>
              <a:rPr lang="en-US" b="true" sz="3153">
                <a:solidFill>
                  <a:srgbClr val="5B4F47"/>
                </a:solidFill>
                <a:latin typeface="Asap Bold"/>
                <a:ea typeface="Asap Bold"/>
                <a:cs typeface="Asap Bold"/>
                <a:sym typeface="Asap Bold"/>
              </a:rPr>
              <a:t>QUẢN LÝ HỌC VIÊN Ở TRUNG TÂM TIN HỌC</a:t>
            </a:r>
          </a:p>
        </p:txBody>
      </p:sp>
      <p:sp>
        <p:nvSpPr>
          <p:cNvPr name="TextBox 13" id="13"/>
          <p:cNvSpPr txBox="true"/>
          <p:nvPr/>
        </p:nvSpPr>
        <p:spPr>
          <a:xfrm rot="0">
            <a:off x="-490025" y="5140269"/>
            <a:ext cx="11143140" cy="821057"/>
          </a:xfrm>
          <a:prstGeom prst="rect">
            <a:avLst/>
          </a:prstGeom>
        </p:spPr>
        <p:txBody>
          <a:bodyPr anchor="t" rtlCol="false" tIns="0" lIns="0" bIns="0" rIns="0">
            <a:spAutoFit/>
          </a:bodyPr>
          <a:lstStyle/>
          <a:p>
            <a:pPr algn="ctr">
              <a:lnSpc>
                <a:spcPts val="6719"/>
              </a:lnSpc>
              <a:spcBef>
                <a:spcPct val="0"/>
              </a:spcBef>
            </a:pPr>
            <a:r>
              <a:rPr lang="en-US" sz="4799">
                <a:solidFill>
                  <a:srgbClr val="5B4F47"/>
                </a:solidFill>
                <a:latin typeface="Anton"/>
                <a:ea typeface="Anton"/>
                <a:cs typeface="Anton"/>
                <a:sym typeface="Anton"/>
              </a:rPr>
              <a:t>ĐỀ TÀI: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0" y="1585897"/>
            <a:ext cx="10063797" cy="805434"/>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Times New Roman Bold"/>
                <a:ea typeface="Times New Roman Bold"/>
                <a:cs typeface="Times New Roman Bold"/>
                <a:sym typeface="Times New Roman Bold"/>
              </a:rPr>
              <a:t> 3. CÀI ĐẶT LƯỢC ĐỒ QUAN HỆ</a:t>
            </a:r>
          </a:p>
        </p:txBody>
      </p:sp>
      <p:sp>
        <p:nvSpPr>
          <p:cNvPr name="Freeform 3" id="3"/>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5" id="5"/>
          <p:cNvSpPr txBox="true"/>
          <p:nvPr/>
        </p:nvSpPr>
        <p:spPr>
          <a:xfrm rot="0">
            <a:off x="3150957" y="2839006"/>
            <a:ext cx="11574562" cy="8219575"/>
          </a:xfrm>
          <a:prstGeom prst="rect">
            <a:avLst/>
          </a:prstGeom>
        </p:spPr>
        <p:txBody>
          <a:bodyPr anchor="t" rtlCol="false" tIns="0" lIns="0" bIns="0" rIns="0">
            <a:spAutoFit/>
          </a:bodyPr>
          <a:lstStyle/>
          <a:p>
            <a:pPr algn="ctr">
              <a:lnSpc>
                <a:spcPts val="5091"/>
              </a:lnSpc>
            </a:pPr>
            <a:r>
              <a:rPr lang="en-US" b="true" sz="2679">
                <a:solidFill>
                  <a:srgbClr val="000000"/>
                </a:solidFill>
                <a:latin typeface="Lora Bold"/>
                <a:ea typeface="Lora Bold"/>
                <a:cs typeface="Lora Bold"/>
                <a:sym typeface="Lora Bold"/>
              </a:rPr>
              <a:t>--- Nhập dữ liệu mẫu cho bảng MonHoc:</a:t>
            </a:r>
          </a:p>
          <a:p>
            <a:pPr algn="l">
              <a:lnSpc>
                <a:spcPts val="5091"/>
              </a:lnSpc>
            </a:pPr>
            <a:r>
              <a:rPr lang="en-US" b="true" sz="2679">
                <a:solidFill>
                  <a:srgbClr val="000000"/>
                </a:solidFill>
                <a:latin typeface="Lora Bold"/>
                <a:ea typeface="Lora Bold"/>
                <a:cs typeface="Lora Bold"/>
                <a:sym typeface="Lora Bold"/>
              </a:rPr>
              <a:t>INSERT INTO MonHoc (MAMH, TENMH, SOTIETLT, SOTIETTH, MAHP)</a:t>
            </a:r>
          </a:p>
          <a:p>
            <a:pPr algn="l">
              <a:lnSpc>
                <a:spcPts val="5091"/>
              </a:lnSpc>
            </a:pPr>
            <a:r>
              <a:rPr lang="en-US" b="true" sz="2679">
                <a:solidFill>
                  <a:srgbClr val="000000"/>
                </a:solidFill>
                <a:latin typeface="Lora Bold"/>
                <a:ea typeface="Lora Bold"/>
                <a:cs typeface="Lora Bold"/>
                <a:sym typeface="Lora Bold"/>
              </a:rPr>
              <a:t>VALUES</a:t>
            </a:r>
          </a:p>
          <a:p>
            <a:pPr algn="l">
              <a:lnSpc>
                <a:spcPts val="5091"/>
              </a:lnSpc>
            </a:pPr>
            <a:r>
              <a:rPr lang="en-US" b="true" sz="2679">
                <a:solidFill>
                  <a:srgbClr val="000000"/>
                </a:solidFill>
                <a:latin typeface="Lora Bold"/>
                <a:ea typeface="Lora Bold"/>
                <a:cs typeface="Lora Bold"/>
                <a:sym typeface="Lora Bold"/>
              </a:rPr>
              <a:t>('MH01', N'Word', 10, 10, 'HP01'),</a:t>
            </a:r>
          </a:p>
          <a:p>
            <a:pPr algn="l">
              <a:lnSpc>
                <a:spcPts val="5091"/>
              </a:lnSpc>
            </a:pPr>
            <a:r>
              <a:rPr lang="en-US" b="true" sz="2679">
                <a:solidFill>
                  <a:srgbClr val="000000"/>
                </a:solidFill>
                <a:latin typeface="Lora Bold"/>
                <a:ea typeface="Lora Bold"/>
                <a:cs typeface="Lora Bold"/>
                <a:sym typeface="Lora Bold"/>
              </a:rPr>
              <a:t>('MH02', N'PowerPoint', 8, 8, 'HP01'),</a:t>
            </a:r>
          </a:p>
          <a:p>
            <a:pPr algn="l">
              <a:lnSpc>
                <a:spcPts val="5091"/>
              </a:lnSpc>
            </a:pPr>
            <a:r>
              <a:rPr lang="en-US" b="true" sz="2679">
                <a:solidFill>
                  <a:srgbClr val="000000"/>
                </a:solidFill>
                <a:latin typeface="Lora Bold"/>
                <a:ea typeface="Lora Bold"/>
                <a:cs typeface="Lora Bold"/>
                <a:sym typeface="Lora Bold"/>
              </a:rPr>
              <a:t>('MH03', N'Excel', 12, 12, 'HP01'),</a:t>
            </a:r>
          </a:p>
          <a:p>
            <a:pPr algn="l">
              <a:lnSpc>
                <a:spcPts val="5091"/>
              </a:lnSpc>
            </a:pPr>
            <a:r>
              <a:rPr lang="en-US" b="true" sz="2679">
                <a:solidFill>
                  <a:srgbClr val="000000"/>
                </a:solidFill>
                <a:latin typeface="Lora Bold"/>
                <a:ea typeface="Lora Bold"/>
                <a:cs typeface="Lora Bold"/>
                <a:sym typeface="Lora Bold"/>
              </a:rPr>
              <a:t>('MH04', N'Pascal', 20, 5, 'HP02'),</a:t>
            </a:r>
          </a:p>
          <a:p>
            <a:pPr algn="l">
              <a:lnSpc>
                <a:spcPts val="5091"/>
              </a:lnSpc>
            </a:pPr>
            <a:r>
              <a:rPr lang="en-US" b="true" sz="2679">
                <a:solidFill>
                  <a:srgbClr val="000000"/>
                </a:solidFill>
                <a:latin typeface="Lora Bold"/>
                <a:ea typeface="Lora Bold"/>
                <a:cs typeface="Lora Bold"/>
                <a:sym typeface="Lora Bold"/>
              </a:rPr>
              <a:t>('MH05', N'Photoshop', 15, 20, 'HP03'),</a:t>
            </a:r>
          </a:p>
          <a:p>
            <a:pPr algn="l">
              <a:lnSpc>
                <a:spcPts val="5091"/>
              </a:lnSpc>
            </a:pPr>
            <a:r>
              <a:rPr lang="en-US" b="true" sz="2679">
                <a:solidFill>
                  <a:srgbClr val="000000"/>
                </a:solidFill>
                <a:latin typeface="Lora Bold"/>
                <a:ea typeface="Lora Bold"/>
                <a:cs typeface="Lora Bold"/>
                <a:sym typeface="Lora Bold"/>
              </a:rPr>
              <a:t>('MH06', N'CorelDRAW', 18, 10, 'HP03'),</a:t>
            </a:r>
          </a:p>
          <a:p>
            <a:pPr algn="l">
              <a:lnSpc>
                <a:spcPts val="5091"/>
              </a:lnSpc>
            </a:pPr>
            <a:r>
              <a:rPr lang="en-US" b="true" sz="2679">
                <a:solidFill>
                  <a:srgbClr val="000000"/>
                </a:solidFill>
                <a:latin typeface="Lora Bold"/>
                <a:ea typeface="Lora Bold"/>
                <a:cs typeface="Lora Bold"/>
                <a:sym typeface="Lora Bold"/>
              </a:rPr>
              <a:t>('MH07', N'HTML/CSS', 20, 10, 'HP04'),</a:t>
            </a:r>
          </a:p>
          <a:p>
            <a:pPr algn="l">
              <a:lnSpc>
                <a:spcPts val="5091"/>
              </a:lnSpc>
            </a:pPr>
            <a:r>
              <a:rPr lang="en-US" b="true" sz="2679">
                <a:solidFill>
                  <a:srgbClr val="000000"/>
                </a:solidFill>
                <a:latin typeface="Lora Bold"/>
                <a:ea typeface="Lora Bold"/>
                <a:cs typeface="Lora Bold"/>
                <a:sym typeface="Lora Bold"/>
              </a:rPr>
              <a:t>('MH08', N'Java', 18, 15, 'HP05')</a:t>
            </a:r>
          </a:p>
          <a:p>
            <a:pPr algn="ctr">
              <a:lnSpc>
                <a:spcPts val="5091"/>
              </a:lnSpc>
            </a:pPr>
          </a:p>
          <a:p>
            <a:pPr algn="ctr">
              <a:lnSpc>
                <a:spcPts val="5349"/>
              </a:lnSpc>
            </a:pPr>
            <a:r>
              <a:rPr lang="en-US" b="true" sz="2139">
                <a:solidFill>
                  <a:srgbClr val="000000"/>
                </a:solidFill>
                <a:latin typeface="Times New Roman Bold"/>
                <a:ea typeface="Times New Roman Bold"/>
                <a:cs typeface="Times New Roman Bold"/>
                <a:sym typeface="Times New Roman Bold"/>
              </a:rPr>
              <a:t> </a:t>
            </a:r>
          </a:p>
        </p:txBody>
      </p:sp>
      <p:sp>
        <p:nvSpPr>
          <p:cNvPr name="Freeform 6" id="6"/>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696951" y="-10770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919797" y="1620609"/>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Freeform 3" id="3"/>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5" id="5"/>
          <p:cNvSpPr txBox="true"/>
          <p:nvPr/>
        </p:nvSpPr>
        <p:spPr>
          <a:xfrm rot="0">
            <a:off x="3591615" y="3023555"/>
            <a:ext cx="9962952" cy="6565722"/>
          </a:xfrm>
          <a:prstGeom prst="rect">
            <a:avLst/>
          </a:prstGeom>
        </p:spPr>
        <p:txBody>
          <a:bodyPr anchor="t" rtlCol="false" tIns="0" lIns="0" bIns="0" rIns="0">
            <a:spAutoFit/>
          </a:bodyPr>
          <a:lstStyle/>
          <a:p>
            <a:pPr algn="l">
              <a:lnSpc>
                <a:spcPts val="4870"/>
              </a:lnSpc>
            </a:pPr>
            <a:r>
              <a:rPr lang="en-US" b="true" sz="3183">
                <a:solidFill>
                  <a:srgbClr val="000000"/>
                </a:solidFill>
                <a:latin typeface="Lora Bold"/>
                <a:ea typeface="Lora Bold"/>
                <a:cs typeface="Lora Bold"/>
                <a:sym typeface="Lora Bold"/>
              </a:rPr>
              <a:t>--- NHẬP DỮ LIỆU MẪU CHO BẢNG HOCPHAN:</a:t>
            </a:r>
          </a:p>
          <a:p>
            <a:pPr algn="l">
              <a:lnSpc>
                <a:spcPts val="4870"/>
              </a:lnSpc>
            </a:pPr>
            <a:r>
              <a:rPr lang="en-US" b="true" sz="3183">
                <a:solidFill>
                  <a:srgbClr val="000000"/>
                </a:solidFill>
                <a:latin typeface="Lora Bold"/>
                <a:ea typeface="Lora Bold"/>
                <a:cs typeface="Lora Bold"/>
                <a:sym typeface="Lora Bold"/>
              </a:rPr>
              <a:t>INSERT INTO HOCPHAN (MAHP, TENHP, MALOP)</a:t>
            </a:r>
          </a:p>
          <a:p>
            <a:pPr algn="l">
              <a:lnSpc>
                <a:spcPts val="4870"/>
              </a:lnSpc>
            </a:pPr>
            <a:r>
              <a:rPr lang="en-US" b="true" sz="3183">
                <a:solidFill>
                  <a:srgbClr val="000000"/>
                </a:solidFill>
                <a:latin typeface="Lora Bold"/>
                <a:ea typeface="Lora Bold"/>
                <a:cs typeface="Lora Bold"/>
                <a:sym typeface="Lora Bold"/>
              </a:rPr>
              <a:t>VALUES</a:t>
            </a:r>
          </a:p>
          <a:p>
            <a:pPr algn="l">
              <a:lnSpc>
                <a:spcPts val="4870"/>
              </a:lnSpc>
            </a:pPr>
            <a:r>
              <a:rPr lang="en-US" b="true" sz="3183">
                <a:solidFill>
                  <a:srgbClr val="000000"/>
                </a:solidFill>
                <a:latin typeface="Lora Bold"/>
                <a:ea typeface="Lora Bold"/>
                <a:cs typeface="Lora Bold"/>
                <a:sym typeface="Lora Bold"/>
              </a:rPr>
              <a:t>('HP01', N'Học phần Tin học văn phòng', 'L001'),</a:t>
            </a:r>
          </a:p>
          <a:p>
            <a:pPr algn="l">
              <a:lnSpc>
                <a:spcPts val="4870"/>
              </a:lnSpc>
            </a:pPr>
            <a:r>
              <a:rPr lang="en-US" b="true" sz="3183">
                <a:solidFill>
                  <a:srgbClr val="000000"/>
                </a:solidFill>
                <a:latin typeface="Lora Bold"/>
                <a:ea typeface="Lora Bold"/>
                <a:cs typeface="Lora Bold"/>
                <a:sym typeface="Lora Bold"/>
              </a:rPr>
              <a:t>('HP02', N'Học phần Lập trình Pascal', 'L002'),</a:t>
            </a:r>
          </a:p>
          <a:p>
            <a:pPr algn="l">
              <a:lnSpc>
                <a:spcPts val="4870"/>
              </a:lnSpc>
            </a:pPr>
            <a:r>
              <a:rPr lang="en-US" b="true" sz="3183">
                <a:solidFill>
                  <a:srgbClr val="000000"/>
                </a:solidFill>
                <a:latin typeface="Lora Bold"/>
                <a:ea typeface="Lora Bold"/>
                <a:cs typeface="Lora Bold"/>
                <a:sym typeface="Lora Bold"/>
              </a:rPr>
              <a:t>('HP03', N'Học phần Đồ hoạ đa truyền thông', 'L003'),</a:t>
            </a:r>
          </a:p>
          <a:p>
            <a:pPr algn="l">
              <a:lnSpc>
                <a:spcPts val="4870"/>
              </a:lnSpc>
            </a:pPr>
            <a:r>
              <a:rPr lang="en-US" b="true" sz="3183">
                <a:solidFill>
                  <a:srgbClr val="000000"/>
                </a:solidFill>
                <a:latin typeface="Lora Bold"/>
                <a:ea typeface="Lora Bold"/>
                <a:cs typeface="Lora Bold"/>
                <a:sym typeface="Lora Bold"/>
              </a:rPr>
              <a:t>('HP04', N'Học phần Lập trình nâng cao', 'L004'),</a:t>
            </a:r>
          </a:p>
          <a:p>
            <a:pPr algn="l">
              <a:lnSpc>
                <a:spcPts val="4870"/>
              </a:lnSpc>
            </a:pPr>
            <a:r>
              <a:rPr lang="en-US" b="true" sz="3183">
                <a:solidFill>
                  <a:srgbClr val="000000"/>
                </a:solidFill>
                <a:latin typeface="Lora Bold"/>
                <a:ea typeface="Lora Bold"/>
                <a:cs typeface="Lora Bold"/>
                <a:sym typeface="Lora Bold"/>
              </a:rPr>
              <a:t>('HP05', N'Học phần KTV Phần cứng', 'L005'),</a:t>
            </a:r>
          </a:p>
          <a:p>
            <a:pPr algn="l">
              <a:lnSpc>
                <a:spcPts val="4870"/>
              </a:lnSpc>
            </a:pPr>
            <a:r>
              <a:rPr lang="en-US" b="true" sz="3183">
                <a:solidFill>
                  <a:srgbClr val="000000"/>
                </a:solidFill>
                <a:latin typeface="Lora Bold"/>
                <a:ea typeface="Lora Bold"/>
                <a:cs typeface="Lora Bold"/>
                <a:sym typeface="Lora Bold"/>
              </a:rPr>
              <a:t>('HP06', N'Học phần Thiết kế website', 'L006'),</a:t>
            </a:r>
          </a:p>
          <a:p>
            <a:pPr algn="l">
              <a:lnSpc>
                <a:spcPts val="4870"/>
              </a:lnSpc>
            </a:pPr>
            <a:r>
              <a:rPr lang="en-US" b="true" sz="3183">
                <a:solidFill>
                  <a:srgbClr val="000000"/>
                </a:solidFill>
                <a:latin typeface="Lora Bold"/>
                <a:ea typeface="Lora Bold"/>
                <a:cs typeface="Lora Bold"/>
                <a:sym typeface="Lora Bold"/>
              </a:rPr>
              <a:t>('HP07', N'Học phần Ứng dụng di động', 'L007')</a:t>
            </a:r>
          </a:p>
          <a:p>
            <a:pPr algn="l">
              <a:lnSpc>
                <a:spcPts val="3952"/>
              </a:lnSpc>
            </a:pPr>
          </a:p>
        </p:txBody>
      </p:sp>
      <p:sp>
        <p:nvSpPr>
          <p:cNvPr name="Freeform 6" id="6"/>
          <p:cNvSpPr/>
          <p:nvPr/>
        </p:nvSpPr>
        <p:spPr>
          <a:xfrm flipH="false" flipV="false" rot="5400000">
            <a:off x="14454125" y="6100501"/>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889521" y="-13056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0" y="1671622"/>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TextBox 5" id="5"/>
          <p:cNvSpPr txBox="true"/>
          <p:nvPr/>
        </p:nvSpPr>
        <p:spPr>
          <a:xfrm rot="0">
            <a:off x="448654" y="2537780"/>
            <a:ext cx="17646775" cy="7390275"/>
          </a:xfrm>
          <a:prstGeom prst="rect">
            <a:avLst/>
          </a:prstGeom>
        </p:spPr>
        <p:txBody>
          <a:bodyPr anchor="t" rtlCol="false" tIns="0" lIns="0" bIns="0" rIns="0">
            <a:spAutoFit/>
          </a:bodyPr>
          <a:lstStyle/>
          <a:p>
            <a:pPr algn="l">
              <a:lnSpc>
                <a:spcPts val="5414"/>
              </a:lnSpc>
            </a:pPr>
            <a:r>
              <a:rPr lang="en-US" b="true" sz="2628" spc="78">
                <a:solidFill>
                  <a:srgbClr val="000000"/>
                </a:solidFill>
                <a:latin typeface="Lora Bold"/>
                <a:ea typeface="Lora Bold"/>
                <a:cs typeface="Lora Bold"/>
                <a:sym typeface="Lora Bold"/>
              </a:rPr>
              <a:t>-- NHẬP DỮ LIỆU MẪU CHO BẢNG HOCVIEN:</a:t>
            </a:r>
          </a:p>
          <a:p>
            <a:pPr algn="l">
              <a:lnSpc>
                <a:spcPts val="5414"/>
              </a:lnSpc>
            </a:pPr>
            <a:r>
              <a:rPr lang="en-US" b="true" sz="2628" spc="78">
                <a:solidFill>
                  <a:srgbClr val="000000"/>
                </a:solidFill>
                <a:latin typeface="Lora Bold"/>
                <a:ea typeface="Lora Bold"/>
                <a:cs typeface="Lora Bold"/>
                <a:sym typeface="Lora Bold"/>
              </a:rPr>
              <a:t> INSERT INTO HOCVIEN  (MAHV, MALOP, HOTEN, NGAYSINH, NOISINH, PHAI, NGHENGHIEP, BIENLAI)</a:t>
            </a:r>
          </a:p>
          <a:p>
            <a:pPr algn="l">
              <a:lnSpc>
                <a:spcPts val="5414"/>
              </a:lnSpc>
            </a:pPr>
            <a:r>
              <a:rPr lang="en-US" b="true" sz="2628" spc="78">
                <a:solidFill>
                  <a:srgbClr val="000000"/>
                </a:solidFill>
                <a:latin typeface="Lora Bold"/>
                <a:ea typeface="Lora Bold"/>
                <a:cs typeface="Lora Bold"/>
                <a:sym typeface="Lora Bold"/>
              </a:rPr>
              <a:t>VALUES</a:t>
            </a:r>
          </a:p>
          <a:p>
            <a:pPr algn="l">
              <a:lnSpc>
                <a:spcPts val="5414"/>
              </a:lnSpc>
            </a:pPr>
            <a:r>
              <a:rPr lang="en-US" b="true" sz="2628" spc="78">
                <a:solidFill>
                  <a:srgbClr val="000000"/>
                </a:solidFill>
                <a:latin typeface="Lora Bold"/>
                <a:ea typeface="Lora Bold"/>
                <a:cs typeface="Lora Bold"/>
                <a:sym typeface="Lora Bold"/>
              </a:rPr>
              <a:t>('HV001', 'L001', N'NGUYỄN VĂN ĐẠT', '2005-05-12', N'TIỀN GIANG',    N'NAM', N'SINH VIÊN', 1001),</a:t>
            </a:r>
          </a:p>
          <a:p>
            <a:pPr algn="l">
              <a:lnSpc>
                <a:spcPts val="5414"/>
              </a:lnSpc>
            </a:pPr>
            <a:r>
              <a:rPr lang="en-US" b="true" sz="2628" spc="78">
                <a:solidFill>
                  <a:srgbClr val="000000"/>
                </a:solidFill>
                <a:latin typeface="Lora Bold"/>
                <a:ea typeface="Lora Bold"/>
                <a:cs typeface="Lora Bold"/>
                <a:sym typeface="Lora Bold"/>
              </a:rPr>
              <a:t>('HV002', 'L002', N'LÊ THỊ BÌNH', '2000-08-25', N'HẢI PHÒNG', N'NỮ', N'GIÁO VIÊN',           1002),</a:t>
            </a:r>
          </a:p>
          <a:p>
            <a:pPr algn="l">
              <a:lnSpc>
                <a:spcPts val="5414"/>
              </a:lnSpc>
            </a:pPr>
            <a:r>
              <a:rPr lang="en-US" b="true" sz="2628" spc="78">
                <a:solidFill>
                  <a:srgbClr val="000000"/>
                </a:solidFill>
                <a:latin typeface="Lora Bold"/>
                <a:ea typeface="Lora Bold"/>
                <a:cs typeface="Lora Bold"/>
                <a:sym typeface="Lora Bold"/>
              </a:rPr>
              <a:t>('HV003', 'L003', N'TRẦN VĂN CƯỜNG', '1999-12-30', N'ĐÀ NẴNG',   N'NAM', N'KỸ SƯ',               1003),</a:t>
            </a:r>
          </a:p>
          <a:p>
            <a:pPr algn="l">
              <a:lnSpc>
                <a:spcPts val="5414"/>
              </a:lnSpc>
            </a:pPr>
            <a:r>
              <a:rPr lang="en-US" b="true" sz="2628" spc="78">
                <a:solidFill>
                  <a:srgbClr val="000000"/>
                </a:solidFill>
                <a:latin typeface="Lora Bold"/>
                <a:ea typeface="Lora Bold"/>
                <a:cs typeface="Lora Bold"/>
                <a:sym typeface="Lora Bold"/>
              </a:rPr>
              <a:t>('HV004', 'L004', N'PHẠM THU DUNG',  '2002-01-15', N'TP. HCM',   N'NỮ', N'NHÂN VIÊN VĂN PHÒNG', 1004),</a:t>
            </a:r>
          </a:p>
          <a:p>
            <a:pPr algn="l">
              <a:lnSpc>
                <a:spcPts val="5414"/>
              </a:lnSpc>
            </a:pPr>
            <a:r>
              <a:rPr lang="en-US" b="true" sz="2628" spc="78">
                <a:solidFill>
                  <a:srgbClr val="000000"/>
                </a:solidFill>
                <a:latin typeface="Lora Bold"/>
                <a:ea typeface="Lora Bold"/>
                <a:cs typeface="Lora Bold"/>
                <a:sym typeface="Lora Bold"/>
              </a:rPr>
              <a:t>('HV005', 'L005', N'HOÀNG MINH ĐỨC', '2001-03-22', N'NGHỆ AN',   N'NAM', N'SINH VIÊN',           1005),</a:t>
            </a:r>
          </a:p>
          <a:p>
            <a:pPr algn="l">
              <a:lnSpc>
                <a:spcPts val="5414"/>
              </a:lnSpc>
            </a:pPr>
            <a:r>
              <a:rPr lang="en-US" b="true" sz="2628" spc="78">
                <a:solidFill>
                  <a:srgbClr val="000000"/>
                </a:solidFill>
                <a:latin typeface="Lora Bold"/>
                <a:ea typeface="Lora Bold"/>
                <a:cs typeface="Lora Bold"/>
                <a:sym typeface="Lora Bold"/>
              </a:rPr>
              <a:t>('HV006', 'L006', N'VŨ THỊ HẠNH',    '1998-07-10', N'THÁI BÌNH', N'NỮ', N'KẾ TOÁN',             1006),</a:t>
            </a:r>
          </a:p>
          <a:p>
            <a:pPr algn="l">
              <a:lnSpc>
                <a:spcPts val="5414"/>
              </a:lnSpc>
            </a:pPr>
            <a:r>
              <a:rPr lang="en-US" b="true" sz="2628" spc="78">
                <a:solidFill>
                  <a:srgbClr val="000000"/>
                </a:solidFill>
                <a:latin typeface="Lora Bold"/>
                <a:ea typeface="Lora Bold"/>
                <a:cs typeface="Lora Bold"/>
                <a:sym typeface="Lora Bold"/>
              </a:rPr>
              <a:t>('HV007', 'L007', N'ĐỖ VĂN LONG', '2003-11-05', N'QUẢNG NAM', N'NAM', N'SINH VIÊN', 1007);</a:t>
            </a:r>
          </a:p>
          <a:p>
            <a:pPr algn="l">
              <a:lnSpc>
                <a:spcPts val="5414"/>
              </a:lnSpc>
            </a:pPr>
            <a:r>
              <a:rPr lang="en-US" b="true" sz="2628" spc="78">
                <a:solidFill>
                  <a:srgbClr val="000000"/>
                </a:solidFill>
                <a:latin typeface="Lora Bold"/>
                <a:ea typeface="Lora Bold"/>
                <a:cs typeface="Lora Bold"/>
                <a:sym typeface="Lora Bold"/>
              </a:rPr>
              <a:t> </a:t>
            </a:r>
          </a:p>
        </p:txBody>
      </p:sp>
      <p:sp>
        <p:nvSpPr>
          <p:cNvPr name="Freeform 6" id="6"/>
          <p:cNvSpPr/>
          <p:nvPr/>
        </p:nvSpPr>
        <p:spPr>
          <a:xfrm flipH="false" flipV="false" rot="5400000">
            <a:off x="14454125" y="6068445"/>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696951" y="-1305620"/>
            <a:ext cx="136924" cy="7530826"/>
          </a:xfrm>
          <a:custGeom>
            <a:avLst/>
            <a:gdLst/>
            <a:ahLst/>
            <a:cxnLst/>
            <a:rect r="r" b="b" t="t" l="l"/>
            <a:pathLst>
              <a:path h="7530826" w="136924">
                <a:moveTo>
                  <a:pt x="0" y="0"/>
                </a:moveTo>
                <a:lnTo>
                  <a:pt x="136924" y="0"/>
                </a:lnTo>
                <a:lnTo>
                  <a:pt x="136924" y="7530825"/>
                </a:lnTo>
                <a:lnTo>
                  <a:pt x="0" y="7530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7378" y="2186842"/>
            <a:ext cx="422643" cy="632307"/>
          </a:xfrm>
          <a:custGeom>
            <a:avLst/>
            <a:gdLst/>
            <a:ahLst/>
            <a:cxnLst/>
            <a:rect r="r" b="b" t="t" l="l"/>
            <a:pathLst>
              <a:path h="632307" w="422643">
                <a:moveTo>
                  <a:pt x="0" y="0"/>
                </a:moveTo>
                <a:lnTo>
                  <a:pt x="422644" y="0"/>
                </a:lnTo>
                <a:lnTo>
                  <a:pt x="422644" y="632307"/>
                </a:lnTo>
                <a:lnTo>
                  <a:pt x="0" y="63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613650" y="2595223"/>
            <a:ext cx="9525" cy="805434"/>
          </a:xfrm>
          <a:prstGeom prst="rect">
            <a:avLst/>
          </a:prstGeom>
        </p:spPr>
        <p:txBody>
          <a:bodyPr anchor="t" rtlCol="false" tIns="0" lIns="0" bIns="0" rIns="0">
            <a:spAutoFit/>
          </a:bodyPr>
          <a:lstStyle/>
          <a:p>
            <a:pPr algn="ctr">
              <a:lnSpc>
                <a:spcPts val="5567"/>
              </a:lnSpc>
              <a:spcBef>
                <a:spcPct val="0"/>
              </a:spcBef>
            </a:pPr>
          </a:p>
        </p:txBody>
      </p:sp>
      <p:sp>
        <p:nvSpPr>
          <p:cNvPr name="TextBox 5" id="5"/>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6" id="6"/>
          <p:cNvSpPr txBox="true"/>
          <p:nvPr/>
        </p:nvSpPr>
        <p:spPr>
          <a:xfrm rot="0">
            <a:off x="-461791" y="1413640"/>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7" id="7"/>
          <p:cNvSpPr txBox="true"/>
          <p:nvPr/>
        </p:nvSpPr>
        <p:spPr>
          <a:xfrm rot="0">
            <a:off x="-480841" y="2110642"/>
            <a:ext cx="12100886"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kết nối nhiều bảng:</a:t>
            </a:r>
          </a:p>
        </p:txBody>
      </p:sp>
      <p:sp>
        <p:nvSpPr>
          <p:cNvPr name="TextBox 8" id="8"/>
          <p:cNvSpPr txBox="true"/>
          <p:nvPr/>
        </p:nvSpPr>
        <p:spPr>
          <a:xfrm rot="0">
            <a:off x="5083969" y="5105400"/>
            <a:ext cx="4763" cy="402717"/>
          </a:xfrm>
          <a:prstGeom prst="rect">
            <a:avLst/>
          </a:prstGeom>
        </p:spPr>
        <p:txBody>
          <a:bodyPr anchor="t" rtlCol="false" tIns="0" lIns="0" bIns="0" rIns="0">
            <a:spAutoFit/>
          </a:bodyPr>
          <a:lstStyle/>
          <a:p>
            <a:pPr algn="ctr">
              <a:lnSpc>
                <a:spcPts val="2784"/>
              </a:lnSpc>
              <a:spcBef>
                <a:spcPct val="0"/>
              </a:spcBef>
            </a:pPr>
          </a:p>
        </p:txBody>
      </p:sp>
      <p:sp>
        <p:nvSpPr>
          <p:cNvPr name="TextBox 9" id="9"/>
          <p:cNvSpPr txBox="true"/>
          <p:nvPr/>
        </p:nvSpPr>
        <p:spPr>
          <a:xfrm rot="0">
            <a:off x="690788" y="3250788"/>
            <a:ext cx="16340976" cy="3062605"/>
          </a:xfrm>
          <a:prstGeom prst="rect">
            <a:avLst/>
          </a:prstGeom>
        </p:spPr>
        <p:txBody>
          <a:bodyPr anchor="t" rtlCol="false" tIns="0" lIns="0" bIns="0" rIns="0">
            <a:spAutoFit/>
          </a:bodyPr>
          <a:lstStyle/>
          <a:p>
            <a:pPr algn="l">
              <a:lnSpc>
                <a:spcPts val="4480"/>
              </a:lnSpc>
            </a:pPr>
            <a:r>
              <a:rPr lang="en-US" sz="3200" b="true">
                <a:solidFill>
                  <a:srgbClr val="FF3131"/>
                </a:solidFill>
                <a:latin typeface="Lora Bold"/>
                <a:ea typeface="Lora Bold"/>
                <a:cs typeface="Lora Bold"/>
                <a:sym typeface="Lora Bold"/>
              </a:rPr>
              <a:t>1.Liệt kê tất cả các học viên tham gia lớp học "Tin học văn phòng".</a:t>
            </a:r>
          </a:p>
          <a:p>
            <a:pPr algn="l">
              <a:lnSpc>
                <a:spcPts val="3359"/>
              </a:lnSpc>
            </a:pPr>
            <a:r>
              <a:rPr lang="en-US" sz="2400" b="true">
                <a:solidFill>
                  <a:srgbClr val="000000"/>
                </a:solidFill>
                <a:latin typeface="Lora Bold"/>
                <a:ea typeface="Lora Bold"/>
                <a:cs typeface="Lora Bold"/>
                <a:sym typeface="Lora Bold"/>
              </a:rPr>
              <a:t>SSELECT HV.HOTEN</a:t>
            </a:r>
          </a:p>
          <a:p>
            <a:pPr algn="l">
              <a:lnSpc>
                <a:spcPts val="3359"/>
              </a:lnSpc>
            </a:pPr>
            <a:r>
              <a:rPr lang="en-US" sz="2400" b="true">
                <a:solidFill>
                  <a:srgbClr val="000000"/>
                </a:solidFill>
                <a:latin typeface="Lora Bold"/>
                <a:ea typeface="Lora Bold"/>
                <a:cs typeface="Lora Bold"/>
                <a:sym typeface="Lora Bold"/>
              </a:rPr>
              <a:t>FROM HOCVIEN HV</a:t>
            </a:r>
          </a:p>
          <a:p>
            <a:pPr algn="l">
              <a:lnSpc>
                <a:spcPts val="3359"/>
              </a:lnSpc>
            </a:pPr>
            <a:r>
              <a:rPr lang="en-US" sz="2400" b="true">
                <a:solidFill>
                  <a:srgbClr val="000000"/>
                </a:solidFill>
                <a:latin typeface="Lora Bold"/>
                <a:ea typeface="Lora Bold"/>
                <a:cs typeface="Lora Bold"/>
                <a:sym typeface="Lora Bold"/>
              </a:rPr>
              <a:t>JOIN LOPHOC L ON HV.MALOP = L.MALOP</a:t>
            </a:r>
          </a:p>
          <a:p>
            <a:pPr algn="l">
              <a:lnSpc>
                <a:spcPts val="3359"/>
              </a:lnSpc>
            </a:pPr>
            <a:r>
              <a:rPr lang="en-US" sz="2400" b="true">
                <a:solidFill>
                  <a:srgbClr val="000000"/>
                </a:solidFill>
                <a:latin typeface="Lora Bold"/>
                <a:ea typeface="Lora Bold"/>
                <a:cs typeface="Lora Bold"/>
                <a:sym typeface="Lora Bold"/>
              </a:rPr>
              <a:t>WHERE L.TENLOP = N'Tin học văn phòng'</a:t>
            </a:r>
          </a:p>
          <a:p>
            <a:pPr algn="l">
              <a:lnSpc>
                <a:spcPts val="3359"/>
              </a:lnSpc>
            </a:pPr>
          </a:p>
          <a:p>
            <a:pPr algn="l">
              <a:lnSpc>
                <a:spcPts val="3359"/>
              </a:lnSpc>
            </a:pPr>
          </a:p>
        </p:txBody>
      </p:sp>
      <p:sp>
        <p:nvSpPr>
          <p:cNvPr name="TextBox 10" id="10"/>
          <p:cNvSpPr txBox="true"/>
          <p:nvPr/>
        </p:nvSpPr>
        <p:spPr>
          <a:xfrm rot="0">
            <a:off x="688563" y="6399118"/>
            <a:ext cx="17350977" cy="5006300"/>
          </a:xfrm>
          <a:prstGeom prst="rect">
            <a:avLst/>
          </a:prstGeom>
        </p:spPr>
        <p:txBody>
          <a:bodyPr anchor="t" rtlCol="false" tIns="0" lIns="0" bIns="0" rIns="0">
            <a:spAutoFit/>
          </a:bodyPr>
          <a:lstStyle/>
          <a:p>
            <a:pPr algn="l">
              <a:lnSpc>
                <a:spcPts val="4480"/>
              </a:lnSpc>
            </a:pPr>
            <a:r>
              <a:rPr lang="en-US" sz="3200" b="true">
                <a:solidFill>
                  <a:srgbClr val="FF3131"/>
                </a:solidFill>
                <a:latin typeface="Lora Bold"/>
                <a:ea typeface="Lora Bold"/>
                <a:cs typeface="Lora Bold"/>
                <a:sym typeface="Lora Bold"/>
              </a:rPr>
              <a:t>2. Liệt kê tên học viên và tên lớp học của những học viên đã đăng ký học môn "Word".</a:t>
            </a:r>
          </a:p>
          <a:p>
            <a:pPr algn="l">
              <a:lnSpc>
                <a:spcPts val="3359"/>
              </a:lnSpc>
            </a:pPr>
            <a:r>
              <a:rPr lang="en-US" sz="2400" b="true">
                <a:solidFill>
                  <a:srgbClr val="000000"/>
                </a:solidFill>
                <a:latin typeface="Lora Bold"/>
                <a:ea typeface="Lora Bold"/>
                <a:cs typeface="Lora Bold"/>
                <a:sym typeface="Lora Bold"/>
              </a:rPr>
              <a:t>SELECT HV.HOTEN, L.TENLOP</a:t>
            </a:r>
          </a:p>
          <a:p>
            <a:pPr algn="l">
              <a:lnSpc>
                <a:spcPts val="3359"/>
              </a:lnSpc>
            </a:pPr>
            <a:r>
              <a:rPr lang="en-US" sz="2400" b="true">
                <a:solidFill>
                  <a:srgbClr val="000000"/>
                </a:solidFill>
                <a:latin typeface="Lora Bold"/>
                <a:ea typeface="Lora Bold"/>
                <a:cs typeface="Lora Bold"/>
                <a:sym typeface="Lora Bold"/>
              </a:rPr>
              <a:t>FROM HOCVIEN HV</a:t>
            </a:r>
          </a:p>
          <a:p>
            <a:pPr algn="l">
              <a:lnSpc>
                <a:spcPts val="3359"/>
              </a:lnSpc>
            </a:pPr>
            <a:r>
              <a:rPr lang="en-US" sz="2400" b="true">
                <a:solidFill>
                  <a:srgbClr val="000000"/>
                </a:solidFill>
                <a:latin typeface="Lora Bold"/>
                <a:ea typeface="Lora Bold"/>
                <a:cs typeface="Lora Bold"/>
                <a:sym typeface="Lora Bold"/>
              </a:rPr>
              <a:t>JOIN LOPHOC L ON HV.MALOP = L.MALOP</a:t>
            </a:r>
          </a:p>
          <a:p>
            <a:pPr algn="l">
              <a:lnSpc>
                <a:spcPts val="3359"/>
              </a:lnSpc>
            </a:pPr>
            <a:r>
              <a:rPr lang="en-US" sz="2400" b="true">
                <a:solidFill>
                  <a:srgbClr val="000000"/>
                </a:solidFill>
                <a:latin typeface="Lora Bold"/>
                <a:ea typeface="Lora Bold"/>
                <a:cs typeface="Lora Bold"/>
                <a:sym typeface="Lora Bold"/>
              </a:rPr>
              <a:t>JOIN HOCPHAN HP ON L.MALOP = HP.MALOP</a:t>
            </a:r>
          </a:p>
          <a:p>
            <a:pPr algn="l">
              <a:lnSpc>
                <a:spcPts val="3359"/>
              </a:lnSpc>
            </a:pPr>
            <a:r>
              <a:rPr lang="en-US" sz="2400" b="true">
                <a:solidFill>
                  <a:srgbClr val="000000"/>
                </a:solidFill>
                <a:latin typeface="Lora Bold"/>
                <a:ea typeface="Lora Bold"/>
                <a:cs typeface="Lora Bold"/>
                <a:sym typeface="Lora Bold"/>
              </a:rPr>
              <a:t>JOIN MONHOC MH ON HP.MAHP = MH.MAHP</a:t>
            </a:r>
          </a:p>
          <a:p>
            <a:pPr algn="l">
              <a:lnSpc>
                <a:spcPts val="3359"/>
              </a:lnSpc>
            </a:pPr>
            <a:r>
              <a:rPr lang="en-US" sz="2400" b="true">
                <a:solidFill>
                  <a:srgbClr val="000000"/>
                </a:solidFill>
                <a:latin typeface="Lora Bold"/>
                <a:ea typeface="Lora Bold"/>
                <a:cs typeface="Lora Bold"/>
                <a:sym typeface="Lora Bold"/>
              </a:rPr>
              <a:t>WHERE MH.TENMH = N'Word'</a:t>
            </a:r>
          </a:p>
          <a:p>
            <a:pPr algn="l">
              <a:lnSpc>
                <a:spcPts val="3359"/>
              </a:lnSpc>
            </a:pPr>
          </a:p>
          <a:p>
            <a:pPr algn="l">
              <a:lnSpc>
                <a:spcPts val="1274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5" id="5"/>
          <p:cNvSpPr txBox="true"/>
          <p:nvPr/>
        </p:nvSpPr>
        <p:spPr>
          <a:xfrm rot="0">
            <a:off x="363625" y="2034465"/>
            <a:ext cx="8939191" cy="138430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UPDATE: </a:t>
            </a:r>
          </a:p>
          <a:p>
            <a:pPr algn="ctr">
              <a:lnSpc>
                <a:spcPts val="5599"/>
              </a:lnSpc>
            </a:pPr>
          </a:p>
        </p:txBody>
      </p:sp>
      <p:sp>
        <p:nvSpPr>
          <p:cNvPr name="Freeform 6" id="6"/>
          <p:cNvSpPr/>
          <p:nvPr/>
        </p:nvSpPr>
        <p:spPr>
          <a:xfrm flipH="false" flipV="false" rot="0">
            <a:off x="1112367" y="2047673"/>
            <a:ext cx="437176" cy="654050"/>
          </a:xfrm>
          <a:custGeom>
            <a:avLst/>
            <a:gdLst/>
            <a:ahLst/>
            <a:cxnLst/>
            <a:rect r="r" b="b" t="t" l="l"/>
            <a:pathLst>
              <a:path h="654050" w="437176">
                <a:moveTo>
                  <a:pt x="0" y="0"/>
                </a:moveTo>
                <a:lnTo>
                  <a:pt x="437176" y="0"/>
                </a:lnTo>
                <a:lnTo>
                  <a:pt x="437176" y="654050"/>
                </a:lnTo>
                <a:lnTo>
                  <a:pt x="0" y="654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30955" y="3012365"/>
            <a:ext cx="16333258" cy="3284080"/>
          </a:xfrm>
          <a:prstGeom prst="rect">
            <a:avLst/>
          </a:prstGeom>
        </p:spPr>
        <p:txBody>
          <a:bodyPr anchor="t" rtlCol="false" tIns="0" lIns="0" bIns="0" rIns="0">
            <a:spAutoFit/>
          </a:bodyPr>
          <a:lstStyle/>
          <a:p>
            <a:pPr algn="l">
              <a:lnSpc>
                <a:spcPts val="4480"/>
              </a:lnSpc>
            </a:pPr>
            <a:r>
              <a:rPr lang="en-US" sz="3200" b="true">
                <a:solidFill>
                  <a:srgbClr val="FF3131"/>
                </a:solidFill>
                <a:latin typeface="Lora Bold"/>
                <a:ea typeface="Lora Bold"/>
                <a:cs typeface="Lora Bold"/>
                <a:sym typeface="Lora Bold"/>
              </a:rPr>
              <a:t>1. Cập nhật lớp học của học viên "Lê Thị Bình" sang lớp "KTV Phần cứng và mạng".</a:t>
            </a:r>
          </a:p>
          <a:p>
            <a:pPr algn="just">
              <a:lnSpc>
                <a:spcPts val="3359"/>
              </a:lnSpc>
            </a:pPr>
            <a:r>
              <a:rPr lang="en-US" sz="2400" b="true">
                <a:solidFill>
                  <a:srgbClr val="000000"/>
                </a:solidFill>
                <a:latin typeface="Lora Bold"/>
                <a:ea typeface="Lora Bold"/>
                <a:cs typeface="Lora Bold"/>
                <a:sym typeface="Lora Bold"/>
              </a:rPr>
              <a:t>UPDATE HOCVIEN</a:t>
            </a:r>
          </a:p>
          <a:p>
            <a:pPr algn="just">
              <a:lnSpc>
                <a:spcPts val="3359"/>
              </a:lnSpc>
            </a:pPr>
            <a:r>
              <a:rPr lang="en-US" sz="2400" b="true">
                <a:solidFill>
                  <a:srgbClr val="000000"/>
                </a:solidFill>
                <a:latin typeface="Lora Bold"/>
                <a:ea typeface="Lora Bold"/>
                <a:cs typeface="Lora Bold"/>
                <a:sym typeface="Lora Bold"/>
              </a:rPr>
              <a:t>SET MALOP = (SELECT MALOP </a:t>
            </a:r>
          </a:p>
          <a:p>
            <a:pPr algn="just">
              <a:lnSpc>
                <a:spcPts val="3359"/>
              </a:lnSpc>
            </a:pPr>
            <a:r>
              <a:rPr lang="en-US" sz="2400" b="true">
                <a:solidFill>
                  <a:srgbClr val="000000"/>
                </a:solidFill>
                <a:latin typeface="Lora Bold"/>
                <a:ea typeface="Lora Bold"/>
                <a:cs typeface="Lora Bold"/>
                <a:sym typeface="Lora Bold"/>
              </a:rPr>
              <a:t>             FROM LOPHOC </a:t>
            </a:r>
          </a:p>
          <a:p>
            <a:pPr algn="just">
              <a:lnSpc>
                <a:spcPts val="3359"/>
              </a:lnSpc>
            </a:pPr>
            <a:r>
              <a:rPr lang="en-US" sz="2400" b="true">
                <a:solidFill>
                  <a:srgbClr val="000000"/>
                </a:solidFill>
                <a:latin typeface="Lora Bold"/>
                <a:ea typeface="Lora Bold"/>
                <a:cs typeface="Lora Bold"/>
                <a:sym typeface="Lora Bold"/>
              </a:rPr>
              <a:t>             WHERE TENLOP = N'KTV Phần cứng và mạng')</a:t>
            </a:r>
          </a:p>
          <a:p>
            <a:pPr algn="just">
              <a:lnSpc>
                <a:spcPts val="3359"/>
              </a:lnSpc>
            </a:pPr>
            <a:r>
              <a:rPr lang="en-US" sz="2400" b="true">
                <a:solidFill>
                  <a:srgbClr val="000000"/>
                </a:solidFill>
                <a:latin typeface="Lora Bold"/>
                <a:ea typeface="Lora Bold"/>
                <a:cs typeface="Lora Bold"/>
                <a:sym typeface="Lora Bold"/>
              </a:rPr>
              <a:t>WHERE HOTEN = N'Lê Thị Bình'</a:t>
            </a:r>
          </a:p>
          <a:p>
            <a:pPr algn="just">
              <a:lnSpc>
                <a:spcPts val="5195"/>
              </a:lnSpc>
            </a:pPr>
          </a:p>
        </p:txBody>
      </p:sp>
      <p:sp>
        <p:nvSpPr>
          <p:cNvPr name="TextBox 8" id="8"/>
          <p:cNvSpPr txBox="true"/>
          <p:nvPr/>
        </p:nvSpPr>
        <p:spPr>
          <a:xfrm rot="0">
            <a:off x="-198678" y="1359206"/>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9" id="9"/>
          <p:cNvSpPr txBox="true"/>
          <p:nvPr/>
        </p:nvSpPr>
        <p:spPr>
          <a:xfrm rot="0">
            <a:off x="913690" y="6229770"/>
            <a:ext cx="17902859" cy="5153874"/>
          </a:xfrm>
          <a:prstGeom prst="rect">
            <a:avLst/>
          </a:prstGeom>
        </p:spPr>
        <p:txBody>
          <a:bodyPr anchor="t" rtlCol="false" tIns="0" lIns="0" bIns="0" rIns="0">
            <a:spAutoFit/>
          </a:bodyPr>
          <a:lstStyle/>
          <a:p>
            <a:pPr algn="l">
              <a:lnSpc>
                <a:spcPts val="4582"/>
              </a:lnSpc>
            </a:pPr>
            <a:r>
              <a:rPr lang="en-US" sz="3273" b="true">
                <a:solidFill>
                  <a:srgbClr val="FF3131"/>
                </a:solidFill>
                <a:latin typeface="Lora Bold"/>
                <a:ea typeface="Lora Bold"/>
                <a:cs typeface="Lora Bold"/>
                <a:sym typeface="Lora Bold"/>
              </a:rPr>
              <a:t>2.Cập nhật học phí của tất cả lớp học có học viên từ 20 tuổi trở lên thành 2,500,000.</a:t>
            </a:r>
          </a:p>
          <a:p>
            <a:pPr algn="l">
              <a:lnSpc>
                <a:spcPts val="3436"/>
              </a:lnSpc>
            </a:pPr>
            <a:r>
              <a:rPr lang="en-US" sz="2454" b="true">
                <a:solidFill>
                  <a:srgbClr val="000000"/>
                </a:solidFill>
                <a:latin typeface="Lora Bold"/>
                <a:ea typeface="Lora Bold"/>
                <a:cs typeface="Lora Bold"/>
                <a:sym typeface="Lora Bold"/>
              </a:rPr>
              <a:t>UPDATE LOPHOC</a:t>
            </a:r>
          </a:p>
          <a:p>
            <a:pPr algn="l">
              <a:lnSpc>
                <a:spcPts val="3436"/>
              </a:lnSpc>
            </a:pPr>
            <a:r>
              <a:rPr lang="en-US" sz="2454" b="true">
                <a:solidFill>
                  <a:srgbClr val="000000"/>
                </a:solidFill>
                <a:latin typeface="Lora Bold"/>
                <a:ea typeface="Lora Bold"/>
                <a:cs typeface="Lora Bold"/>
                <a:sym typeface="Lora Bold"/>
              </a:rPr>
              <a:t>SET HOCPHI = 2500000</a:t>
            </a:r>
          </a:p>
          <a:p>
            <a:pPr algn="l">
              <a:lnSpc>
                <a:spcPts val="3436"/>
              </a:lnSpc>
            </a:pPr>
            <a:r>
              <a:rPr lang="en-US" sz="2454" b="true">
                <a:solidFill>
                  <a:srgbClr val="000000"/>
                </a:solidFill>
                <a:latin typeface="Lora Bold"/>
                <a:ea typeface="Lora Bold"/>
                <a:cs typeface="Lora Bold"/>
                <a:sym typeface="Lora Bold"/>
              </a:rPr>
              <a:t>WHERE MALOP IN (</a:t>
            </a:r>
          </a:p>
          <a:p>
            <a:pPr algn="l">
              <a:lnSpc>
                <a:spcPts val="3436"/>
              </a:lnSpc>
            </a:pPr>
            <a:r>
              <a:rPr lang="en-US" sz="2454" b="true">
                <a:solidFill>
                  <a:srgbClr val="000000"/>
                </a:solidFill>
                <a:latin typeface="Lora Bold"/>
                <a:ea typeface="Lora Bold"/>
                <a:cs typeface="Lora Bold"/>
                <a:sym typeface="Lora Bold"/>
              </a:rPr>
              <a:t>    SELECT DISTINCT MALOP</a:t>
            </a:r>
          </a:p>
          <a:p>
            <a:pPr algn="l">
              <a:lnSpc>
                <a:spcPts val="3436"/>
              </a:lnSpc>
            </a:pPr>
            <a:r>
              <a:rPr lang="en-US" sz="2454" b="true">
                <a:solidFill>
                  <a:srgbClr val="000000"/>
                </a:solidFill>
                <a:latin typeface="Lora Bold"/>
                <a:ea typeface="Lora Bold"/>
                <a:cs typeface="Lora Bold"/>
                <a:sym typeface="Lora Bold"/>
              </a:rPr>
              <a:t>    FROM HOCVIEN</a:t>
            </a:r>
          </a:p>
          <a:p>
            <a:pPr algn="l">
              <a:lnSpc>
                <a:spcPts val="3436"/>
              </a:lnSpc>
            </a:pPr>
            <a:r>
              <a:rPr lang="en-US" sz="2454" b="true">
                <a:solidFill>
                  <a:srgbClr val="000000"/>
                </a:solidFill>
                <a:latin typeface="Lora Bold"/>
                <a:ea typeface="Lora Bold"/>
                <a:cs typeface="Lora Bold"/>
                <a:sym typeface="Lora Bold"/>
              </a:rPr>
              <a:t>    WHERE DATEDIFF(YEAR, NGAYSINH, GETDATE()) &gt;= 20)</a:t>
            </a:r>
          </a:p>
          <a:p>
            <a:pPr algn="l">
              <a:lnSpc>
                <a:spcPts val="3436"/>
              </a:lnSpc>
            </a:pPr>
          </a:p>
          <a:p>
            <a:pPr algn="l">
              <a:lnSpc>
                <a:spcPts val="1317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4" y="11050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192337" y="1594503"/>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5" id="5"/>
          <p:cNvSpPr txBox="true"/>
          <p:nvPr/>
        </p:nvSpPr>
        <p:spPr>
          <a:xfrm rot="0">
            <a:off x="108641" y="2296221"/>
            <a:ext cx="9035359"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DELETE: </a:t>
            </a:r>
          </a:p>
        </p:txBody>
      </p:sp>
      <p:sp>
        <p:nvSpPr>
          <p:cNvPr name="Freeform 6" id="6"/>
          <p:cNvSpPr/>
          <p:nvPr/>
        </p:nvSpPr>
        <p:spPr>
          <a:xfrm flipH="false" flipV="false" rot="0">
            <a:off x="924507" y="2282970"/>
            <a:ext cx="522801" cy="782151"/>
          </a:xfrm>
          <a:custGeom>
            <a:avLst/>
            <a:gdLst/>
            <a:ahLst/>
            <a:cxnLst/>
            <a:rect r="r" b="b" t="t" l="l"/>
            <a:pathLst>
              <a:path h="782151" w="522801">
                <a:moveTo>
                  <a:pt x="0" y="0"/>
                </a:moveTo>
                <a:lnTo>
                  <a:pt x="522800" y="0"/>
                </a:lnTo>
                <a:lnTo>
                  <a:pt x="522800" y="782151"/>
                </a:lnTo>
                <a:lnTo>
                  <a:pt x="0" y="782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297467"/>
            <a:ext cx="13941104" cy="2358565"/>
          </a:xfrm>
          <a:prstGeom prst="rect">
            <a:avLst/>
          </a:prstGeom>
        </p:spPr>
        <p:txBody>
          <a:bodyPr anchor="t" rtlCol="false" tIns="0" lIns="0" bIns="0" rIns="0">
            <a:spAutoFit/>
          </a:bodyPr>
          <a:lstStyle/>
          <a:p>
            <a:pPr algn="l">
              <a:lnSpc>
                <a:spcPts val="5599"/>
              </a:lnSpc>
            </a:pPr>
            <a:r>
              <a:rPr lang="en-US" sz="3999" b="true">
                <a:solidFill>
                  <a:srgbClr val="FF3131"/>
                </a:solidFill>
                <a:latin typeface="Lora Bold"/>
                <a:ea typeface="Lora Bold"/>
                <a:cs typeface="Lora Bold"/>
                <a:sym typeface="Lora Bold"/>
              </a:rPr>
              <a:t>1.Xóa tất cả học phần có môn học tên "Pascal".</a:t>
            </a:r>
          </a:p>
          <a:p>
            <a:pPr algn="l">
              <a:lnSpc>
                <a:spcPts val="3359"/>
              </a:lnSpc>
            </a:pPr>
            <a:r>
              <a:rPr lang="en-US" sz="2400" b="true">
                <a:solidFill>
                  <a:srgbClr val="000000"/>
                </a:solidFill>
                <a:latin typeface="Lora Bold"/>
                <a:ea typeface="Lora Bold"/>
                <a:cs typeface="Lora Bold"/>
                <a:sym typeface="Lora Bold"/>
              </a:rPr>
              <a:t>DELETE FROM HOCPHAN</a:t>
            </a:r>
          </a:p>
          <a:p>
            <a:pPr algn="l">
              <a:lnSpc>
                <a:spcPts val="3359"/>
              </a:lnSpc>
            </a:pPr>
            <a:r>
              <a:rPr lang="en-US" sz="2400" b="true">
                <a:solidFill>
                  <a:srgbClr val="000000"/>
                </a:solidFill>
                <a:latin typeface="Lora Bold"/>
                <a:ea typeface="Lora Bold"/>
                <a:cs typeface="Lora Bold"/>
                <a:sym typeface="Lora Bold"/>
              </a:rPr>
              <a:t>WHERE MAHP IN (SELECT MAHP FROM MONHOC WHERE TENMH = N'Pascal')</a:t>
            </a:r>
          </a:p>
          <a:p>
            <a:pPr algn="l">
              <a:lnSpc>
                <a:spcPts val="3359"/>
              </a:lnSpc>
            </a:pPr>
          </a:p>
          <a:p>
            <a:pPr algn="l">
              <a:lnSpc>
                <a:spcPts val="3200"/>
              </a:lnSpc>
            </a:pPr>
          </a:p>
        </p:txBody>
      </p:sp>
      <p:sp>
        <p:nvSpPr>
          <p:cNvPr name="TextBox 8" id="8"/>
          <p:cNvSpPr txBox="true"/>
          <p:nvPr/>
        </p:nvSpPr>
        <p:spPr>
          <a:xfrm rot="0">
            <a:off x="916894" y="6856183"/>
            <a:ext cx="17371106" cy="3098165"/>
          </a:xfrm>
          <a:prstGeom prst="rect">
            <a:avLst/>
          </a:prstGeom>
        </p:spPr>
        <p:txBody>
          <a:bodyPr anchor="t" rtlCol="false" tIns="0" lIns="0" bIns="0" rIns="0">
            <a:spAutoFit/>
          </a:bodyPr>
          <a:lstStyle/>
          <a:p>
            <a:pPr algn="l">
              <a:lnSpc>
                <a:spcPts val="4759"/>
              </a:lnSpc>
            </a:pPr>
            <a:r>
              <a:rPr lang="en-US" sz="3399" b="true">
                <a:solidFill>
                  <a:srgbClr val="FF3131"/>
                </a:solidFill>
                <a:latin typeface="Lora Bold"/>
                <a:ea typeface="Lora Bold"/>
                <a:cs typeface="Lora Bold"/>
                <a:sym typeface="Lora Bold"/>
              </a:rPr>
              <a:t>2. Xóa tất cả học viên trong các lớp học có học phí lớn hơn 2,000,000.</a:t>
            </a:r>
          </a:p>
          <a:p>
            <a:pPr algn="l">
              <a:lnSpc>
                <a:spcPts val="3359"/>
              </a:lnSpc>
            </a:pPr>
            <a:r>
              <a:rPr lang="en-US" sz="2400" b="true">
                <a:solidFill>
                  <a:srgbClr val="000000"/>
                </a:solidFill>
                <a:latin typeface="Lora Bold"/>
                <a:ea typeface="Lora Bold"/>
                <a:cs typeface="Lora Bold"/>
                <a:sym typeface="Lora Bold"/>
              </a:rPr>
              <a:t>DELETE FROM HOCVIEN</a:t>
            </a:r>
          </a:p>
          <a:p>
            <a:pPr algn="l">
              <a:lnSpc>
                <a:spcPts val="3359"/>
              </a:lnSpc>
            </a:pPr>
            <a:r>
              <a:rPr lang="en-US" sz="2400" b="true">
                <a:solidFill>
                  <a:srgbClr val="000000"/>
                </a:solidFill>
                <a:latin typeface="Lora Bold"/>
                <a:ea typeface="Lora Bold"/>
                <a:cs typeface="Lora Bold"/>
                <a:sym typeface="Lora Bold"/>
              </a:rPr>
              <a:t>WHERE MALOP IN (SELECT MALOP </a:t>
            </a:r>
          </a:p>
          <a:p>
            <a:pPr algn="l">
              <a:lnSpc>
                <a:spcPts val="3359"/>
              </a:lnSpc>
            </a:pPr>
            <a:r>
              <a:rPr lang="en-US" sz="2400" b="true">
                <a:solidFill>
                  <a:srgbClr val="000000"/>
                </a:solidFill>
                <a:latin typeface="Lora Bold"/>
                <a:ea typeface="Lora Bold"/>
                <a:cs typeface="Lora Bold"/>
                <a:sym typeface="Lora Bold"/>
              </a:rPr>
              <a:t>                FROM LOPHOC </a:t>
            </a:r>
          </a:p>
          <a:p>
            <a:pPr algn="l">
              <a:lnSpc>
                <a:spcPts val="3359"/>
              </a:lnSpc>
            </a:pPr>
            <a:r>
              <a:rPr lang="en-US" sz="2400" b="true">
                <a:solidFill>
                  <a:srgbClr val="000000"/>
                </a:solidFill>
                <a:latin typeface="Lora Bold"/>
                <a:ea typeface="Lora Bold"/>
                <a:cs typeface="Lora Bold"/>
                <a:sym typeface="Lora Bold"/>
              </a:rPr>
              <a:t>                WHERE HOCPHI &gt; 2000000)</a:t>
            </a:r>
          </a:p>
          <a:p>
            <a:pPr algn="l">
              <a:lnSpc>
                <a:spcPts val="3359"/>
              </a:lnSpc>
            </a:pPr>
          </a:p>
          <a:p>
            <a:pPr algn="ctr">
              <a:lnSpc>
                <a:spcPts val="33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32583"/>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192337" y="1594503"/>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5" id="5"/>
          <p:cNvSpPr txBox="true"/>
          <p:nvPr/>
        </p:nvSpPr>
        <p:spPr>
          <a:xfrm rot="0">
            <a:off x="194979" y="2320562"/>
            <a:ext cx="9676481"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GROUP BY: </a:t>
            </a:r>
          </a:p>
        </p:txBody>
      </p:sp>
      <p:sp>
        <p:nvSpPr>
          <p:cNvPr name="Freeform 6" id="6"/>
          <p:cNvSpPr/>
          <p:nvPr/>
        </p:nvSpPr>
        <p:spPr>
          <a:xfrm flipH="false" flipV="false" rot="0">
            <a:off x="1028700" y="2282970"/>
            <a:ext cx="517638" cy="774427"/>
          </a:xfrm>
          <a:custGeom>
            <a:avLst/>
            <a:gdLst/>
            <a:ahLst/>
            <a:cxnLst/>
            <a:rect r="r" b="b" t="t" l="l"/>
            <a:pathLst>
              <a:path h="774427" w="517638">
                <a:moveTo>
                  <a:pt x="0" y="0"/>
                </a:moveTo>
                <a:lnTo>
                  <a:pt x="517638" y="0"/>
                </a:lnTo>
                <a:lnTo>
                  <a:pt x="517638" y="774427"/>
                </a:lnTo>
                <a:lnTo>
                  <a:pt x="0" y="774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69881" y="2942862"/>
            <a:ext cx="12697350" cy="3829401"/>
          </a:xfrm>
          <a:prstGeom prst="rect">
            <a:avLst/>
          </a:prstGeom>
        </p:spPr>
        <p:txBody>
          <a:bodyPr anchor="t" rtlCol="false" tIns="0" lIns="0" bIns="0" rIns="0">
            <a:spAutoFit/>
          </a:bodyPr>
          <a:lstStyle/>
          <a:p>
            <a:pPr algn="l">
              <a:lnSpc>
                <a:spcPts val="5173"/>
              </a:lnSpc>
            </a:pPr>
            <a:r>
              <a:rPr lang="en-US" sz="3695" b="true">
                <a:solidFill>
                  <a:srgbClr val="FF3131"/>
                </a:solidFill>
                <a:latin typeface="Lora Bold"/>
                <a:ea typeface="Lora Bold"/>
                <a:cs typeface="Lora Bold"/>
                <a:sym typeface="Lora Bold"/>
              </a:rPr>
              <a:t>1.Tìm học phần có tổng số tiết (LT + TH) trên 40</a:t>
            </a:r>
          </a:p>
          <a:p>
            <a:pPr algn="l">
              <a:lnSpc>
                <a:spcPts val="3719"/>
              </a:lnSpc>
            </a:pPr>
            <a:r>
              <a:rPr lang="en-US" sz="2656" b="true">
                <a:solidFill>
                  <a:srgbClr val="000000"/>
                </a:solidFill>
                <a:latin typeface="Lora Bold"/>
                <a:ea typeface="Lora Bold"/>
                <a:cs typeface="Lora Bold"/>
                <a:sym typeface="Lora Bold"/>
              </a:rPr>
              <a:t>SELECT HP.TENHP, SUM(MH.SOTIETLT + MH.SOTIETTH) AS TongSoTiet</a:t>
            </a:r>
          </a:p>
          <a:p>
            <a:pPr algn="l">
              <a:lnSpc>
                <a:spcPts val="3719"/>
              </a:lnSpc>
            </a:pPr>
            <a:r>
              <a:rPr lang="en-US" sz="2656" b="true">
                <a:solidFill>
                  <a:srgbClr val="000000"/>
                </a:solidFill>
                <a:latin typeface="Lora Bold"/>
                <a:ea typeface="Lora Bold"/>
                <a:cs typeface="Lora Bold"/>
                <a:sym typeface="Lora Bold"/>
              </a:rPr>
              <a:t>FROM HOCPHAN HPJOIN MONHOC MH ON HP.MAHP = MH.MAHP</a:t>
            </a:r>
          </a:p>
          <a:p>
            <a:pPr algn="l">
              <a:lnSpc>
                <a:spcPts val="3719"/>
              </a:lnSpc>
            </a:pPr>
            <a:r>
              <a:rPr lang="en-US" sz="2656" b="true">
                <a:solidFill>
                  <a:srgbClr val="000000"/>
                </a:solidFill>
                <a:latin typeface="Lora Bold"/>
                <a:ea typeface="Lora Bold"/>
                <a:cs typeface="Lora Bold"/>
                <a:sym typeface="Lora Bold"/>
              </a:rPr>
              <a:t>GROUP BY HP.TENHP</a:t>
            </a:r>
          </a:p>
          <a:p>
            <a:pPr algn="l">
              <a:lnSpc>
                <a:spcPts val="3719"/>
              </a:lnSpc>
            </a:pPr>
            <a:r>
              <a:rPr lang="en-US" sz="2656" b="true">
                <a:solidFill>
                  <a:srgbClr val="000000"/>
                </a:solidFill>
                <a:latin typeface="Lora Bold"/>
                <a:ea typeface="Lora Bold"/>
                <a:cs typeface="Lora Bold"/>
                <a:sym typeface="Lora Bold"/>
              </a:rPr>
              <a:t>HAVING SUM(MH.SOTIETLT + MH.SOTIETTH) &gt; 40</a:t>
            </a:r>
          </a:p>
          <a:p>
            <a:pPr algn="l">
              <a:lnSpc>
                <a:spcPts val="3719"/>
              </a:lnSpc>
            </a:pPr>
          </a:p>
          <a:p>
            <a:pPr algn="l">
              <a:lnSpc>
                <a:spcPts val="3719"/>
              </a:lnSpc>
            </a:pPr>
          </a:p>
          <a:p>
            <a:pPr algn="l">
              <a:lnSpc>
                <a:spcPts val="3188"/>
              </a:lnSpc>
            </a:pPr>
          </a:p>
        </p:txBody>
      </p:sp>
      <p:sp>
        <p:nvSpPr>
          <p:cNvPr name="TextBox 8" id="8"/>
          <p:cNvSpPr txBox="true"/>
          <p:nvPr/>
        </p:nvSpPr>
        <p:spPr>
          <a:xfrm rot="0">
            <a:off x="769881" y="5982478"/>
            <a:ext cx="17394754" cy="6857077"/>
          </a:xfrm>
          <a:prstGeom prst="rect">
            <a:avLst/>
          </a:prstGeom>
        </p:spPr>
        <p:txBody>
          <a:bodyPr anchor="t" rtlCol="false" tIns="0" lIns="0" bIns="0" rIns="0">
            <a:spAutoFit/>
          </a:bodyPr>
          <a:lstStyle/>
          <a:p>
            <a:pPr algn="l">
              <a:lnSpc>
                <a:spcPts val="4230"/>
              </a:lnSpc>
            </a:pPr>
            <a:r>
              <a:rPr lang="en-US" sz="3021" b="true">
                <a:solidFill>
                  <a:srgbClr val="FF3131"/>
                </a:solidFill>
                <a:latin typeface="Lora Bold"/>
                <a:ea typeface="Lora Bold"/>
                <a:cs typeface="Lora Bold"/>
                <a:sym typeface="Lora Bold"/>
              </a:rPr>
              <a:t>2.Thống kê số học viên theo lớp, chỉ hiển thị lớp có</a:t>
            </a:r>
            <a:r>
              <a:rPr lang="en-US" sz="3021" b="true">
                <a:solidFill>
                  <a:srgbClr val="FF3131"/>
                </a:solidFill>
                <a:latin typeface="Lora Bold"/>
                <a:ea typeface="Lora Bold"/>
                <a:cs typeface="Lora Bold"/>
                <a:sym typeface="Lora Bold"/>
              </a:rPr>
              <a:t> ít hơn 3 học viên</a:t>
            </a:r>
          </a:p>
          <a:p>
            <a:pPr algn="l">
              <a:lnSpc>
                <a:spcPts val="4370"/>
              </a:lnSpc>
            </a:pPr>
            <a:r>
              <a:rPr lang="en-US" sz="3121">
                <a:solidFill>
                  <a:srgbClr val="000000"/>
                </a:solidFill>
                <a:latin typeface="Lora"/>
                <a:ea typeface="Lora"/>
                <a:cs typeface="Lora"/>
                <a:sym typeface="Lora"/>
              </a:rPr>
              <a:t>SELECT L.TENLOP, COUNT(HV.MAHV) AS SoHocVien</a:t>
            </a:r>
          </a:p>
          <a:p>
            <a:pPr algn="l">
              <a:lnSpc>
                <a:spcPts val="4370"/>
              </a:lnSpc>
            </a:pPr>
            <a:r>
              <a:rPr lang="en-US" sz="3121">
                <a:solidFill>
                  <a:srgbClr val="000000"/>
                </a:solidFill>
                <a:latin typeface="Lora"/>
                <a:ea typeface="Lora"/>
                <a:cs typeface="Lora"/>
                <a:sym typeface="Lora"/>
              </a:rPr>
              <a:t>FROM LOPHOC L</a:t>
            </a:r>
          </a:p>
          <a:p>
            <a:pPr algn="l">
              <a:lnSpc>
                <a:spcPts val="4370"/>
              </a:lnSpc>
            </a:pPr>
            <a:r>
              <a:rPr lang="en-US" sz="3121">
                <a:solidFill>
                  <a:srgbClr val="000000"/>
                </a:solidFill>
                <a:latin typeface="Lora"/>
                <a:ea typeface="Lora"/>
                <a:cs typeface="Lora"/>
                <a:sym typeface="Lora"/>
              </a:rPr>
              <a:t>JOIN HOCVIEN HV ON L.MALOP = HV.MALOP</a:t>
            </a:r>
          </a:p>
          <a:p>
            <a:pPr algn="l">
              <a:lnSpc>
                <a:spcPts val="4370"/>
              </a:lnSpc>
            </a:pPr>
            <a:r>
              <a:rPr lang="en-US" sz="3121">
                <a:solidFill>
                  <a:srgbClr val="000000"/>
                </a:solidFill>
                <a:latin typeface="Lora"/>
                <a:ea typeface="Lora"/>
                <a:cs typeface="Lora"/>
                <a:sym typeface="Lora"/>
              </a:rPr>
              <a:t>GROUP</a:t>
            </a:r>
            <a:r>
              <a:rPr lang="en-US" sz="3121">
                <a:solidFill>
                  <a:srgbClr val="000000"/>
                </a:solidFill>
                <a:latin typeface="Lora"/>
                <a:ea typeface="Lora"/>
                <a:cs typeface="Lora"/>
                <a:sym typeface="Lora"/>
              </a:rPr>
              <a:t> BY L.TENLOP</a:t>
            </a:r>
          </a:p>
          <a:p>
            <a:pPr algn="l">
              <a:lnSpc>
                <a:spcPts val="4370"/>
              </a:lnSpc>
            </a:pPr>
            <a:r>
              <a:rPr lang="en-US" sz="3121">
                <a:solidFill>
                  <a:srgbClr val="000000"/>
                </a:solidFill>
                <a:latin typeface="Lora"/>
                <a:ea typeface="Lora"/>
                <a:cs typeface="Lora"/>
                <a:sym typeface="Lora"/>
              </a:rPr>
              <a:t>HAVING COUNT(HV.MAHV) &lt; 3</a:t>
            </a:r>
          </a:p>
          <a:p>
            <a:pPr algn="l">
              <a:lnSpc>
                <a:spcPts val="3628"/>
              </a:lnSpc>
            </a:pPr>
          </a:p>
          <a:p>
            <a:pPr algn="ctr">
              <a:lnSpc>
                <a:spcPts val="12670"/>
              </a:lnSpc>
            </a:pPr>
          </a:p>
          <a:p>
            <a:pPr algn="ctr">
              <a:lnSpc>
                <a:spcPts val="1267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337" y="1594503"/>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4" id="4"/>
          <p:cNvSpPr txBox="true"/>
          <p:nvPr/>
        </p:nvSpPr>
        <p:spPr>
          <a:xfrm rot="0">
            <a:off x="204809" y="2233181"/>
            <a:ext cx="9666651"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SUBQUERY:</a:t>
            </a:r>
          </a:p>
        </p:txBody>
      </p:sp>
      <p:sp>
        <p:nvSpPr>
          <p:cNvPr name="Freeform 5" id="5"/>
          <p:cNvSpPr/>
          <p:nvPr/>
        </p:nvSpPr>
        <p:spPr>
          <a:xfrm flipH="false" flipV="false" rot="0">
            <a:off x="1028700" y="2309381"/>
            <a:ext cx="517638" cy="774427"/>
          </a:xfrm>
          <a:custGeom>
            <a:avLst/>
            <a:gdLst/>
            <a:ahLst/>
            <a:cxnLst/>
            <a:rect r="r" b="b" t="t" l="l"/>
            <a:pathLst>
              <a:path h="774427" w="517638">
                <a:moveTo>
                  <a:pt x="0" y="0"/>
                </a:moveTo>
                <a:lnTo>
                  <a:pt x="517638" y="0"/>
                </a:lnTo>
                <a:lnTo>
                  <a:pt x="517638" y="774427"/>
                </a:lnTo>
                <a:lnTo>
                  <a:pt x="0" y="774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951663" y="3413780"/>
            <a:ext cx="53132" cy="5844520"/>
          </a:xfrm>
          <a:custGeom>
            <a:avLst/>
            <a:gdLst/>
            <a:ahLst/>
            <a:cxnLst/>
            <a:rect r="r" b="b" t="t" l="l"/>
            <a:pathLst>
              <a:path h="5844520" w="53132">
                <a:moveTo>
                  <a:pt x="0" y="0"/>
                </a:moveTo>
                <a:lnTo>
                  <a:pt x="53132" y="0"/>
                </a:lnTo>
                <a:lnTo>
                  <a:pt x="53132" y="5844520"/>
                </a:lnTo>
                <a:lnTo>
                  <a:pt x="0" y="5844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8" id="8"/>
          <p:cNvSpPr txBox="true"/>
          <p:nvPr/>
        </p:nvSpPr>
        <p:spPr>
          <a:xfrm rot="0">
            <a:off x="318294" y="3356630"/>
            <a:ext cx="8633369" cy="5728970"/>
          </a:xfrm>
          <a:prstGeom prst="rect">
            <a:avLst/>
          </a:prstGeom>
        </p:spPr>
        <p:txBody>
          <a:bodyPr anchor="t" rtlCol="false" tIns="0" lIns="0" bIns="0" rIns="0">
            <a:spAutoFit/>
          </a:bodyPr>
          <a:lstStyle/>
          <a:p>
            <a:pPr algn="l">
              <a:lnSpc>
                <a:spcPts val="4479"/>
              </a:lnSpc>
            </a:pPr>
            <a:r>
              <a:rPr lang="en-US" sz="3199" b="true">
                <a:solidFill>
                  <a:srgbClr val="FF3131"/>
                </a:solidFill>
                <a:latin typeface="Lora Bold"/>
                <a:ea typeface="Lora Bold"/>
                <a:cs typeface="Lora Bold"/>
                <a:sym typeface="Lora Bold"/>
              </a:rPr>
              <a:t>1.Lấy danh sách các tên học phần mà lớp học có học viên từ 25 tuổi trở lên.</a:t>
            </a:r>
          </a:p>
          <a:p>
            <a:pPr algn="l">
              <a:lnSpc>
                <a:spcPts val="4479"/>
              </a:lnSpc>
            </a:pPr>
          </a:p>
          <a:p>
            <a:pPr algn="l">
              <a:lnSpc>
                <a:spcPts val="3359"/>
              </a:lnSpc>
            </a:pPr>
            <a:r>
              <a:rPr lang="en-US" sz="2400" b="true">
                <a:solidFill>
                  <a:srgbClr val="000000"/>
                </a:solidFill>
                <a:latin typeface="Lora Bold"/>
                <a:ea typeface="Lora Bold"/>
                <a:cs typeface="Lora Bold"/>
                <a:sym typeface="Lora Bold"/>
              </a:rPr>
              <a:t>SSELECT TENHP</a:t>
            </a:r>
          </a:p>
          <a:p>
            <a:pPr algn="l">
              <a:lnSpc>
                <a:spcPts val="3359"/>
              </a:lnSpc>
            </a:pPr>
            <a:r>
              <a:rPr lang="en-US" sz="2400" b="true">
                <a:solidFill>
                  <a:srgbClr val="000000"/>
                </a:solidFill>
                <a:latin typeface="Lora Bold"/>
                <a:ea typeface="Lora Bold"/>
                <a:cs typeface="Lora Bold"/>
                <a:sym typeface="Lora Bold"/>
              </a:rPr>
              <a:t>FROM HOCPHAN</a:t>
            </a:r>
          </a:p>
          <a:p>
            <a:pPr algn="l">
              <a:lnSpc>
                <a:spcPts val="3359"/>
              </a:lnSpc>
            </a:pPr>
            <a:r>
              <a:rPr lang="en-US" sz="2400" b="true">
                <a:solidFill>
                  <a:srgbClr val="000000"/>
                </a:solidFill>
                <a:latin typeface="Lora Bold"/>
                <a:ea typeface="Lora Bold"/>
                <a:cs typeface="Lora Bold"/>
                <a:sym typeface="Lora Bold"/>
              </a:rPr>
              <a:t>WHERE MALOP IN (</a:t>
            </a:r>
          </a:p>
          <a:p>
            <a:pPr algn="l">
              <a:lnSpc>
                <a:spcPts val="3359"/>
              </a:lnSpc>
            </a:pPr>
            <a:r>
              <a:rPr lang="en-US" sz="2400" b="true">
                <a:solidFill>
                  <a:srgbClr val="000000"/>
                </a:solidFill>
                <a:latin typeface="Lora Bold"/>
                <a:ea typeface="Lora Bold"/>
                <a:cs typeface="Lora Bold"/>
                <a:sym typeface="Lora Bold"/>
              </a:rPr>
              <a:t>    SELECT MALOP</a:t>
            </a:r>
          </a:p>
          <a:p>
            <a:pPr algn="l">
              <a:lnSpc>
                <a:spcPts val="3359"/>
              </a:lnSpc>
            </a:pPr>
            <a:r>
              <a:rPr lang="en-US" sz="2400" b="true">
                <a:solidFill>
                  <a:srgbClr val="000000"/>
                </a:solidFill>
                <a:latin typeface="Lora Bold"/>
                <a:ea typeface="Lora Bold"/>
                <a:cs typeface="Lora Bold"/>
                <a:sym typeface="Lora Bold"/>
              </a:rPr>
              <a:t>    FROM HOCVIEN</a:t>
            </a:r>
          </a:p>
          <a:p>
            <a:pPr algn="l">
              <a:lnSpc>
                <a:spcPts val="3359"/>
              </a:lnSpc>
            </a:pPr>
            <a:r>
              <a:rPr lang="en-US" sz="2400" b="true">
                <a:solidFill>
                  <a:srgbClr val="000000"/>
                </a:solidFill>
                <a:latin typeface="Lora Bold"/>
                <a:ea typeface="Lora Bold"/>
                <a:cs typeface="Lora Bold"/>
                <a:sym typeface="Lora Bold"/>
              </a:rPr>
              <a:t>    WHERE DATEDIFF(YEAR, NGAYSINH, GETDATE()) &gt; 25)</a:t>
            </a:r>
          </a:p>
          <a:p>
            <a:pPr algn="l">
              <a:lnSpc>
                <a:spcPts val="12880"/>
              </a:lnSpc>
            </a:pPr>
          </a:p>
        </p:txBody>
      </p:sp>
      <p:sp>
        <p:nvSpPr>
          <p:cNvPr name="TextBox 9" id="9"/>
          <p:cNvSpPr txBox="true"/>
          <p:nvPr/>
        </p:nvSpPr>
        <p:spPr>
          <a:xfrm rot="0">
            <a:off x="9287924" y="3529079"/>
            <a:ext cx="8807506" cy="4499610"/>
          </a:xfrm>
          <a:prstGeom prst="rect">
            <a:avLst/>
          </a:prstGeom>
        </p:spPr>
        <p:txBody>
          <a:bodyPr anchor="t" rtlCol="false" tIns="0" lIns="0" bIns="0" rIns="0">
            <a:spAutoFit/>
          </a:bodyPr>
          <a:lstStyle/>
          <a:p>
            <a:pPr algn="l">
              <a:lnSpc>
                <a:spcPts val="4619"/>
              </a:lnSpc>
            </a:pPr>
            <a:r>
              <a:rPr lang="en-US" sz="3299" b="true">
                <a:solidFill>
                  <a:srgbClr val="FF3131"/>
                </a:solidFill>
                <a:latin typeface="Lora Bold"/>
                <a:ea typeface="Lora Bold"/>
                <a:cs typeface="Lora Bold"/>
                <a:sym typeface="Lora Bold"/>
              </a:rPr>
              <a:t>2. Lấy danh sách lớp học có ít nhất một học viên là "Nam" và có học phí trên 2 triệu.</a:t>
            </a:r>
          </a:p>
          <a:p>
            <a:pPr algn="l">
              <a:lnSpc>
                <a:spcPts val="3359"/>
              </a:lnSpc>
            </a:pPr>
            <a:r>
              <a:rPr lang="en-US" sz="2400" b="true">
                <a:solidFill>
                  <a:srgbClr val="000000"/>
                </a:solidFill>
                <a:latin typeface="Lora Bold"/>
                <a:ea typeface="Lora Bold"/>
                <a:cs typeface="Lora Bold"/>
                <a:sym typeface="Lora Bold"/>
              </a:rPr>
              <a:t>SELECT TENLOP</a:t>
            </a:r>
          </a:p>
          <a:p>
            <a:pPr algn="l">
              <a:lnSpc>
                <a:spcPts val="3359"/>
              </a:lnSpc>
            </a:pPr>
            <a:r>
              <a:rPr lang="en-US" sz="2400" b="true">
                <a:solidFill>
                  <a:srgbClr val="000000"/>
                </a:solidFill>
                <a:latin typeface="Lora Bold"/>
                <a:ea typeface="Lora Bold"/>
                <a:cs typeface="Lora Bold"/>
                <a:sym typeface="Lora Bold"/>
              </a:rPr>
              <a:t>FROM LOPHOC</a:t>
            </a:r>
          </a:p>
          <a:p>
            <a:pPr algn="l">
              <a:lnSpc>
                <a:spcPts val="3359"/>
              </a:lnSpc>
            </a:pPr>
            <a:r>
              <a:rPr lang="en-US" sz="2400" b="true">
                <a:solidFill>
                  <a:srgbClr val="000000"/>
                </a:solidFill>
                <a:latin typeface="Lora Bold"/>
                <a:ea typeface="Lora Bold"/>
                <a:cs typeface="Lora Bold"/>
                <a:sym typeface="Lora Bold"/>
              </a:rPr>
              <a:t>WHERE MALOP IN (</a:t>
            </a:r>
          </a:p>
          <a:p>
            <a:pPr algn="l">
              <a:lnSpc>
                <a:spcPts val="3359"/>
              </a:lnSpc>
            </a:pPr>
            <a:r>
              <a:rPr lang="en-US" sz="2400" b="true">
                <a:solidFill>
                  <a:srgbClr val="000000"/>
                </a:solidFill>
                <a:latin typeface="Lora Bold"/>
                <a:ea typeface="Lora Bold"/>
                <a:cs typeface="Lora Bold"/>
                <a:sym typeface="Lora Bold"/>
              </a:rPr>
              <a:t>    SELECT MALOP</a:t>
            </a:r>
          </a:p>
          <a:p>
            <a:pPr algn="l">
              <a:lnSpc>
                <a:spcPts val="3359"/>
              </a:lnSpc>
            </a:pPr>
            <a:r>
              <a:rPr lang="en-US" sz="2400" b="true">
                <a:solidFill>
                  <a:srgbClr val="000000"/>
                </a:solidFill>
                <a:latin typeface="Lora Bold"/>
                <a:ea typeface="Lora Bold"/>
                <a:cs typeface="Lora Bold"/>
                <a:sym typeface="Lora Bold"/>
              </a:rPr>
              <a:t>    FROM HOCVIEN</a:t>
            </a:r>
          </a:p>
          <a:p>
            <a:pPr algn="l">
              <a:lnSpc>
                <a:spcPts val="3359"/>
              </a:lnSpc>
            </a:pPr>
            <a:r>
              <a:rPr lang="en-US" sz="2400" b="true">
                <a:solidFill>
                  <a:srgbClr val="000000"/>
                </a:solidFill>
                <a:latin typeface="Lora Bold"/>
                <a:ea typeface="Lora Bold"/>
                <a:cs typeface="Lora Bold"/>
                <a:sym typeface="Lora Bold"/>
              </a:rPr>
              <a:t>    WHERE PHAI = N'Nam')</a:t>
            </a:r>
          </a:p>
          <a:p>
            <a:pPr algn="l">
              <a:lnSpc>
                <a:spcPts val="3359"/>
              </a:lnSpc>
            </a:pPr>
            <a:r>
              <a:rPr lang="en-US" sz="2400" b="true">
                <a:solidFill>
                  <a:srgbClr val="000000"/>
                </a:solidFill>
                <a:latin typeface="Lora Bold"/>
                <a:ea typeface="Lora Bold"/>
                <a:cs typeface="Lora Bold"/>
                <a:sym typeface="Lora Bold"/>
              </a:rPr>
              <a:t>AND HOCPHI &gt; 2000000</a:t>
            </a:r>
          </a:p>
          <a:p>
            <a:pPr algn="l">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337" y="1594503"/>
            <a:ext cx="10063797" cy="1405509"/>
          </a:xfrm>
          <a:prstGeom prst="rect">
            <a:avLst/>
          </a:prstGeom>
        </p:spPr>
        <p:txBody>
          <a:bodyPr anchor="t" rtlCol="false" tIns="0" lIns="0" bIns="0" rIns="0">
            <a:spAutoFit/>
          </a:bodyPr>
          <a:lstStyle/>
          <a:p>
            <a:pPr algn="ctr">
              <a:lnSpc>
                <a:spcPts val="5567"/>
              </a:lnSpc>
              <a:spcBef>
                <a:spcPct val="0"/>
              </a:spcBef>
            </a:pPr>
            <a:r>
              <a:rPr lang="en-US" b="true" sz="4800" spc="144">
                <a:solidFill>
                  <a:srgbClr val="AE8662"/>
                </a:solidFill>
                <a:latin typeface="Lora Bold"/>
                <a:ea typeface="Lora Bold"/>
                <a:cs typeface="Lora Bold"/>
                <a:sym typeface="Lora Bold"/>
              </a:rPr>
              <a:t>4. TỰ ĐẶT 12 CÂU TRUY VẤN:</a:t>
            </a:r>
          </a:p>
          <a:p>
            <a:pPr algn="ctr">
              <a:lnSpc>
                <a:spcPts val="5567"/>
              </a:lnSpc>
              <a:spcBef>
                <a:spcPct val="0"/>
              </a:spcBef>
            </a:pPr>
          </a:p>
        </p:txBody>
      </p:sp>
      <p:sp>
        <p:nvSpPr>
          <p:cNvPr name="TextBox 4" id="4"/>
          <p:cNvSpPr txBox="true"/>
          <p:nvPr/>
        </p:nvSpPr>
        <p:spPr>
          <a:xfrm rot="0">
            <a:off x="607166" y="2320562"/>
            <a:ext cx="7656947"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Lora Bold"/>
                <a:ea typeface="Lora Bold"/>
                <a:cs typeface="Lora Bold"/>
                <a:sym typeface="Lora Bold"/>
              </a:rPr>
              <a:t>2 Câu</a:t>
            </a:r>
            <a:r>
              <a:rPr lang="en-US" sz="3999" b="true">
                <a:solidFill>
                  <a:srgbClr val="000000"/>
                </a:solidFill>
                <a:latin typeface="Lora Bold"/>
                <a:ea typeface="Lora Bold"/>
                <a:cs typeface="Lora Bold"/>
                <a:sym typeface="Lora Bold"/>
              </a:rPr>
              <a:t> truy vấn bất kỳ:</a:t>
            </a:r>
          </a:p>
        </p:txBody>
      </p:sp>
      <p:sp>
        <p:nvSpPr>
          <p:cNvPr name="Freeform 5" id="5"/>
          <p:cNvSpPr/>
          <p:nvPr/>
        </p:nvSpPr>
        <p:spPr>
          <a:xfrm flipH="false" flipV="false" rot="0">
            <a:off x="1028700" y="2282970"/>
            <a:ext cx="567056" cy="848360"/>
          </a:xfrm>
          <a:custGeom>
            <a:avLst/>
            <a:gdLst/>
            <a:ahLst/>
            <a:cxnLst/>
            <a:rect r="r" b="b" t="t" l="l"/>
            <a:pathLst>
              <a:path h="848360" w="567056">
                <a:moveTo>
                  <a:pt x="0" y="0"/>
                </a:moveTo>
                <a:lnTo>
                  <a:pt x="567056" y="0"/>
                </a:lnTo>
                <a:lnTo>
                  <a:pt x="567056" y="848360"/>
                </a:lnTo>
                <a:lnTo>
                  <a:pt x="0" y="848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90612" y="3534472"/>
            <a:ext cx="9280849" cy="5466413"/>
          </a:xfrm>
          <a:prstGeom prst="rect">
            <a:avLst/>
          </a:prstGeom>
        </p:spPr>
        <p:txBody>
          <a:bodyPr anchor="t" rtlCol="false" tIns="0" lIns="0" bIns="0" rIns="0">
            <a:spAutoFit/>
          </a:bodyPr>
          <a:lstStyle/>
          <a:p>
            <a:pPr algn="l">
              <a:lnSpc>
                <a:spcPts val="3640"/>
              </a:lnSpc>
            </a:pPr>
            <a:r>
              <a:rPr lang="en-US" sz="2600" b="true">
                <a:solidFill>
                  <a:srgbClr val="FF3131"/>
                </a:solidFill>
                <a:latin typeface="Lora Bold"/>
                <a:ea typeface="Lora Bold"/>
                <a:cs typeface="Lora Bold"/>
                <a:sym typeface="Lora Bold"/>
              </a:rPr>
              <a:t>1.Liệt kê học viên có số tuổi lớn hơn tuổi trung bình của tất cả học viên</a:t>
            </a:r>
          </a:p>
          <a:p>
            <a:pPr algn="l">
              <a:lnSpc>
                <a:spcPts val="3748"/>
              </a:lnSpc>
            </a:pPr>
          </a:p>
          <a:p>
            <a:pPr algn="l">
              <a:lnSpc>
                <a:spcPts val="3359"/>
              </a:lnSpc>
            </a:pPr>
            <a:r>
              <a:rPr lang="en-US" sz="2400" b="true">
                <a:solidFill>
                  <a:srgbClr val="000000"/>
                </a:solidFill>
                <a:latin typeface="Lora Bold"/>
                <a:ea typeface="Lora Bold"/>
                <a:cs typeface="Lora Bold"/>
                <a:sym typeface="Lora Bold"/>
              </a:rPr>
              <a:t>SSELECT HOTEN, NGAYSINH, DATEDIFF(YEAR, NGAYSINH, GETDATE()) AS TUOI</a:t>
            </a:r>
          </a:p>
          <a:p>
            <a:pPr algn="l">
              <a:lnSpc>
                <a:spcPts val="3359"/>
              </a:lnSpc>
            </a:pPr>
            <a:r>
              <a:rPr lang="en-US" sz="2400" b="true">
                <a:solidFill>
                  <a:srgbClr val="000000"/>
                </a:solidFill>
                <a:latin typeface="Lora Bold"/>
                <a:ea typeface="Lora Bold"/>
                <a:cs typeface="Lora Bold"/>
                <a:sym typeface="Lora Bold"/>
              </a:rPr>
              <a:t>FROM HOCVIEN</a:t>
            </a:r>
          </a:p>
          <a:p>
            <a:pPr algn="l">
              <a:lnSpc>
                <a:spcPts val="3359"/>
              </a:lnSpc>
            </a:pPr>
            <a:r>
              <a:rPr lang="en-US" sz="2400" b="true">
                <a:solidFill>
                  <a:srgbClr val="000000"/>
                </a:solidFill>
                <a:latin typeface="Lora Bold"/>
                <a:ea typeface="Lora Bold"/>
                <a:cs typeface="Lora Bold"/>
                <a:sym typeface="Lora Bold"/>
              </a:rPr>
              <a:t>WHERE DATEDIFF(YEAR, NGAYSINH, GETDATE()) &gt; (</a:t>
            </a:r>
          </a:p>
          <a:p>
            <a:pPr algn="l">
              <a:lnSpc>
                <a:spcPts val="3359"/>
              </a:lnSpc>
            </a:pPr>
            <a:r>
              <a:rPr lang="en-US" sz="2400" b="true">
                <a:solidFill>
                  <a:srgbClr val="000000"/>
                </a:solidFill>
                <a:latin typeface="Lora Bold"/>
                <a:ea typeface="Lora Bold"/>
                <a:cs typeface="Lora Bold"/>
                <a:sym typeface="Lora Bold"/>
              </a:rPr>
              <a:t>    SELECT AVG(DATEDIFF(YEAR, NGAYSINH, GETDATE()))</a:t>
            </a:r>
          </a:p>
          <a:p>
            <a:pPr algn="l">
              <a:lnSpc>
                <a:spcPts val="3359"/>
              </a:lnSpc>
            </a:pPr>
            <a:r>
              <a:rPr lang="en-US" sz="2400" b="true">
                <a:solidFill>
                  <a:srgbClr val="000000"/>
                </a:solidFill>
                <a:latin typeface="Lora Bold"/>
                <a:ea typeface="Lora Bold"/>
                <a:cs typeface="Lora Bold"/>
                <a:sym typeface="Lora Bold"/>
              </a:rPr>
              <a:t>    FROM HOCVIEN)</a:t>
            </a:r>
          </a:p>
          <a:p>
            <a:pPr algn="ctr">
              <a:lnSpc>
                <a:spcPts val="13263"/>
              </a:lnSpc>
            </a:pPr>
          </a:p>
        </p:txBody>
      </p:sp>
      <p:sp>
        <p:nvSpPr>
          <p:cNvPr name="Freeform 7" id="7"/>
          <p:cNvSpPr/>
          <p:nvPr/>
        </p:nvSpPr>
        <p:spPr>
          <a:xfrm flipH="false" flipV="false" rot="0">
            <a:off x="9473419" y="3637040"/>
            <a:ext cx="53132" cy="5844520"/>
          </a:xfrm>
          <a:custGeom>
            <a:avLst/>
            <a:gdLst/>
            <a:ahLst/>
            <a:cxnLst/>
            <a:rect r="r" b="b" t="t" l="l"/>
            <a:pathLst>
              <a:path h="5844520" w="53132">
                <a:moveTo>
                  <a:pt x="0" y="0"/>
                </a:moveTo>
                <a:lnTo>
                  <a:pt x="53132" y="0"/>
                </a:lnTo>
                <a:lnTo>
                  <a:pt x="53132" y="5844520"/>
                </a:lnTo>
                <a:lnTo>
                  <a:pt x="0" y="5844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4" y="19135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9" id="9"/>
          <p:cNvSpPr txBox="true"/>
          <p:nvPr/>
        </p:nvSpPr>
        <p:spPr>
          <a:xfrm rot="0">
            <a:off x="9871460" y="3534472"/>
            <a:ext cx="8016547" cy="5830570"/>
          </a:xfrm>
          <a:prstGeom prst="rect">
            <a:avLst/>
          </a:prstGeom>
        </p:spPr>
        <p:txBody>
          <a:bodyPr anchor="t" rtlCol="false" tIns="0" lIns="0" bIns="0" rIns="0">
            <a:spAutoFit/>
          </a:bodyPr>
          <a:lstStyle/>
          <a:p>
            <a:pPr algn="l">
              <a:lnSpc>
                <a:spcPts val="3779"/>
              </a:lnSpc>
            </a:pPr>
            <a:r>
              <a:rPr lang="en-US" sz="2699" b="true">
                <a:solidFill>
                  <a:srgbClr val="FF3131"/>
                </a:solidFill>
                <a:latin typeface="Lora Bold"/>
                <a:ea typeface="Lora Bold"/>
                <a:cs typeface="Lora Bold"/>
                <a:sym typeface="Lora Bold"/>
              </a:rPr>
              <a:t>2.Liệt kê các học viên theo học lớp có học phần chứa môn học "HTML/CSS"</a:t>
            </a:r>
          </a:p>
          <a:p>
            <a:pPr algn="l">
              <a:lnSpc>
                <a:spcPts val="3359"/>
              </a:lnSpc>
            </a:pPr>
          </a:p>
          <a:p>
            <a:pPr algn="l">
              <a:lnSpc>
                <a:spcPts val="3359"/>
              </a:lnSpc>
            </a:pPr>
            <a:r>
              <a:rPr lang="en-US" sz="2400" b="true">
                <a:solidFill>
                  <a:srgbClr val="000000"/>
                </a:solidFill>
                <a:latin typeface="Lora Bold"/>
                <a:ea typeface="Lora Bold"/>
                <a:cs typeface="Lora Bold"/>
                <a:sym typeface="Lora Bold"/>
              </a:rPr>
              <a:t>SELECT DISTINCT HV.HOTEN</a:t>
            </a:r>
          </a:p>
          <a:p>
            <a:pPr algn="l">
              <a:lnSpc>
                <a:spcPts val="3359"/>
              </a:lnSpc>
            </a:pPr>
            <a:r>
              <a:rPr lang="en-US" sz="2400" b="true">
                <a:solidFill>
                  <a:srgbClr val="000000"/>
                </a:solidFill>
                <a:latin typeface="Lora Bold"/>
                <a:ea typeface="Lora Bold"/>
                <a:cs typeface="Lora Bold"/>
                <a:sym typeface="Lora Bold"/>
              </a:rPr>
              <a:t>FROM HOCVIEN HV</a:t>
            </a:r>
          </a:p>
          <a:p>
            <a:pPr algn="l">
              <a:lnSpc>
                <a:spcPts val="3359"/>
              </a:lnSpc>
            </a:pPr>
            <a:r>
              <a:rPr lang="en-US" sz="2400" b="true">
                <a:solidFill>
                  <a:srgbClr val="000000"/>
                </a:solidFill>
                <a:latin typeface="Lora Bold"/>
                <a:ea typeface="Lora Bold"/>
                <a:cs typeface="Lora Bold"/>
                <a:sym typeface="Lora Bold"/>
              </a:rPr>
              <a:t>JOIN LOPHOC L ON HV.MALOP = L.MALOP</a:t>
            </a:r>
          </a:p>
          <a:p>
            <a:pPr algn="l">
              <a:lnSpc>
                <a:spcPts val="3359"/>
              </a:lnSpc>
            </a:pPr>
            <a:r>
              <a:rPr lang="en-US" sz="2400" b="true">
                <a:solidFill>
                  <a:srgbClr val="000000"/>
                </a:solidFill>
                <a:latin typeface="Lora Bold"/>
                <a:ea typeface="Lora Bold"/>
                <a:cs typeface="Lora Bold"/>
                <a:sym typeface="Lora Bold"/>
              </a:rPr>
              <a:t>JOIN HOCPHAN HP ON L.MALOP = HP.MALOP</a:t>
            </a:r>
          </a:p>
          <a:p>
            <a:pPr algn="l">
              <a:lnSpc>
                <a:spcPts val="3359"/>
              </a:lnSpc>
            </a:pPr>
            <a:r>
              <a:rPr lang="en-US" sz="2400" b="true">
                <a:solidFill>
                  <a:srgbClr val="000000"/>
                </a:solidFill>
                <a:latin typeface="Lora Bold"/>
                <a:ea typeface="Lora Bold"/>
                <a:cs typeface="Lora Bold"/>
                <a:sym typeface="Lora Bold"/>
              </a:rPr>
              <a:t>JOIN MONHOC MH ON HP.MAHP = MH.MAHP</a:t>
            </a:r>
          </a:p>
          <a:p>
            <a:pPr algn="l">
              <a:lnSpc>
                <a:spcPts val="3359"/>
              </a:lnSpc>
            </a:pPr>
            <a:r>
              <a:rPr lang="en-US" sz="2400" b="true">
                <a:solidFill>
                  <a:srgbClr val="000000"/>
                </a:solidFill>
                <a:latin typeface="Lora Bold"/>
                <a:ea typeface="Lora Bold"/>
                <a:cs typeface="Lora Bold"/>
                <a:sym typeface="Lora Bold"/>
              </a:rPr>
              <a:t>WHERE MH.TENMH = N'HTML/CSS'</a:t>
            </a:r>
          </a:p>
          <a:p>
            <a:pPr algn="l">
              <a:lnSpc>
                <a:spcPts val="3359"/>
              </a:lnSpc>
            </a:pPr>
          </a:p>
          <a:p>
            <a:pPr algn="l">
              <a:lnSpc>
                <a:spcPts val="1288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0414767" y="3855736"/>
            <a:ext cx="4997297" cy="372526"/>
          </a:xfrm>
          <a:custGeom>
            <a:avLst/>
            <a:gdLst/>
            <a:ahLst/>
            <a:cxnLst/>
            <a:rect r="r" b="b" t="t" l="l"/>
            <a:pathLst>
              <a:path h="372526" w="4997297">
                <a:moveTo>
                  <a:pt x="0" y="0"/>
                </a:moveTo>
                <a:lnTo>
                  <a:pt x="4997298" y="0"/>
                </a:lnTo>
                <a:lnTo>
                  <a:pt x="4997298" y="372526"/>
                </a:lnTo>
                <a:lnTo>
                  <a:pt x="0" y="372526"/>
                </a:lnTo>
                <a:lnTo>
                  <a:pt x="0" y="0"/>
                </a:lnTo>
                <a:close/>
              </a:path>
            </a:pathLst>
          </a:custGeom>
          <a:blipFill>
            <a:blip r:embed="rId3"/>
            <a:stretch>
              <a:fillRect l="0" t="0" r="0" b="0"/>
            </a:stretch>
          </a:blipFill>
        </p:spPr>
      </p:sp>
      <p:sp>
        <p:nvSpPr>
          <p:cNvPr name="Freeform 4" id="4"/>
          <p:cNvSpPr/>
          <p:nvPr/>
        </p:nvSpPr>
        <p:spPr>
          <a:xfrm flipH="false" flipV="false" rot="0">
            <a:off x="1028700" y="697195"/>
            <a:ext cx="5864230" cy="6053399"/>
          </a:xfrm>
          <a:custGeom>
            <a:avLst/>
            <a:gdLst/>
            <a:ahLst/>
            <a:cxnLst/>
            <a:rect r="r" b="b" t="t" l="l"/>
            <a:pathLst>
              <a:path h="6053399" w="5864230">
                <a:moveTo>
                  <a:pt x="0" y="0"/>
                </a:moveTo>
                <a:lnTo>
                  <a:pt x="5864230" y="0"/>
                </a:lnTo>
                <a:lnTo>
                  <a:pt x="5864230" y="6053400"/>
                </a:lnTo>
                <a:lnTo>
                  <a:pt x="0" y="6053400"/>
                </a:lnTo>
                <a:lnTo>
                  <a:pt x="0" y="0"/>
                </a:lnTo>
                <a:close/>
              </a:path>
            </a:pathLst>
          </a:custGeom>
          <a:blipFill>
            <a:blip r:embed="rId4"/>
            <a:stretch>
              <a:fillRect l="0" t="0" r="0" b="0"/>
            </a:stretch>
          </a:blipFill>
        </p:spPr>
      </p:sp>
      <p:sp>
        <p:nvSpPr>
          <p:cNvPr name="Freeform 5" id="5"/>
          <p:cNvSpPr/>
          <p:nvPr/>
        </p:nvSpPr>
        <p:spPr>
          <a:xfrm flipH="false" flipV="false" rot="2240607">
            <a:off x="810819" y="26005"/>
            <a:ext cx="774501" cy="2038160"/>
          </a:xfrm>
          <a:custGeom>
            <a:avLst/>
            <a:gdLst/>
            <a:ahLst/>
            <a:cxnLst/>
            <a:rect r="r" b="b" t="t" l="l"/>
            <a:pathLst>
              <a:path h="2038160" w="774501">
                <a:moveTo>
                  <a:pt x="0" y="0"/>
                </a:moveTo>
                <a:lnTo>
                  <a:pt x="774501" y="0"/>
                </a:lnTo>
                <a:lnTo>
                  <a:pt x="774501" y="2038161"/>
                </a:lnTo>
                <a:lnTo>
                  <a:pt x="0" y="20381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23183" y="5143500"/>
            <a:ext cx="6189597" cy="4956610"/>
          </a:xfrm>
          <a:custGeom>
            <a:avLst/>
            <a:gdLst/>
            <a:ahLst/>
            <a:cxnLst/>
            <a:rect r="r" b="b" t="t" l="l"/>
            <a:pathLst>
              <a:path h="4956610" w="6189597">
                <a:moveTo>
                  <a:pt x="0" y="0"/>
                </a:moveTo>
                <a:lnTo>
                  <a:pt x="6189597" y="0"/>
                </a:lnTo>
                <a:lnTo>
                  <a:pt x="6189597" y="4956610"/>
                </a:lnTo>
                <a:lnTo>
                  <a:pt x="0" y="4956610"/>
                </a:lnTo>
                <a:lnTo>
                  <a:pt x="0" y="0"/>
                </a:lnTo>
                <a:close/>
              </a:path>
            </a:pathLst>
          </a:custGeom>
          <a:blipFill>
            <a:blip r:embed="rId7"/>
            <a:stretch>
              <a:fillRect l="0" t="0" r="0" b="0"/>
            </a:stretch>
          </a:blipFill>
        </p:spPr>
      </p:sp>
      <p:sp>
        <p:nvSpPr>
          <p:cNvPr name="Freeform 7" id="7"/>
          <p:cNvSpPr/>
          <p:nvPr/>
        </p:nvSpPr>
        <p:spPr>
          <a:xfrm flipH="false" flipV="false" rot="-1303526">
            <a:off x="10388236" y="4252779"/>
            <a:ext cx="607082" cy="2473298"/>
          </a:xfrm>
          <a:custGeom>
            <a:avLst/>
            <a:gdLst/>
            <a:ahLst/>
            <a:cxnLst/>
            <a:rect r="r" b="b" t="t" l="l"/>
            <a:pathLst>
              <a:path h="2473298" w="607082">
                <a:moveTo>
                  <a:pt x="0" y="0"/>
                </a:moveTo>
                <a:lnTo>
                  <a:pt x="607083" y="0"/>
                </a:lnTo>
                <a:lnTo>
                  <a:pt x="607083" y="2473298"/>
                </a:lnTo>
                <a:lnTo>
                  <a:pt x="0" y="2473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8315618" y="638431"/>
            <a:ext cx="9972382" cy="3589831"/>
          </a:xfrm>
          <a:prstGeom prst="rect">
            <a:avLst/>
          </a:prstGeom>
        </p:spPr>
        <p:txBody>
          <a:bodyPr anchor="t" rtlCol="false" tIns="0" lIns="0" bIns="0" rIns="0">
            <a:spAutoFit/>
          </a:bodyPr>
          <a:lstStyle/>
          <a:p>
            <a:pPr algn="l">
              <a:lnSpc>
                <a:spcPts val="6898"/>
              </a:lnSpc>
            </a:pPr>
            <a:r>
              <a:rPr lang="en-US" b="true" sz="6898" spc="206">
                <a:solidFill>
                  <a:srgbClr val="433831"/>
                </a:solidFill>
                <a:latin typeface="Poppins Bold"/>
                <a:ea typeface="Poppins Bold"/>
                <a:cs typeface="Poppins Bold"/>
                <a:sym typeface="Poppins Bold"/>
              </a:rPr>
              <a:t>PHẦN B:</a:t>
            </a:r>
          </a:p>
          <a:p>
            <a:pPr algn="l">
              <a:lnSpc>
                <a:spcPts val="6898"/>
              </a:lnSpc>
            </a:pPr>
            <a:r>
              <a:rPr lang="en-US" b="true" sz="6898" spc="206">
                <a:solidFill>
                  <a:srgbClr val="433831"/>
                </a:solidFill>
                <a:latin typeface="Poppins Bold"/>
                <a:ea typeface="Poppins Bold"/>
                <a:cs typeface="Poppins Bold"/>
                <a:sym typeface="Poppins Bold"/>
              </a:rPr>
              <a:t>BÀI TẬP CHUẨN HÓA DỮ LIỆU CÁ NHÂN</a:t>
            </a:r>
          </a:p>
          <a:p>
            <a:pPr algn="l">
              <a:lnSpc>
                <a:spcPts val="689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329577">
            <a:off x="-5336347" y="3186408"/>
            <a:ext cx="12043643" cy="3914184"/>
          </a:xfrm>
          <a:custGeom>
            <a:avLst/>
            <a:gdLst/>
            <a:ahLst/>
            <a:cxnLst/>
            <a:rect r="r" b="b" t="t" l="l"/>
            <a:pathLst>
              <a:path h="3914184" w="12043643">
                <a:moveTo>
                  <a:pt x="0" y="0"/>
                </a:moveTo>
                <a:lnTo>
                  <a:pt x="12043643" y="0"/>
                </a:lnTo>
                <a:lnTo>
                  <a:pt x="12043643" y="3914184"/>
                </a:lnTo>
                <a:lnTo>
                  <a:pt x="0" y="3914184"/>
                </a:lnTo>
                <a:lnTo>
                  <a:pt x="0" y="0"/>
                </a:lnTo>
                <a:close/>
              </a:path>
            </a:pathLst>
          </a:custGeom>
          <a:blipFill>
            <a:blip r:embed="rId3"/>
            <a:stretch>
              <a:fillRect l="0" t="0" r="0" b="0"/>
            </a:stretch>
          </a:blipFill>
        </p:spPr>
      </p:sp>
      <p:sp>
        <p:nvSpPr>
          <p:cNvPr name="Freeform 4" id="4"/>
          <p:cNvSpPr/>
          <p:nvPr/>
        </p:nvSpPr>
        <p:spPr>
          <a:xfrm flipH="false" flipV="false" rot="5536029">
            <a:off x="11985377" y="3185293"/>
            <a:ext cx="12043643" cy="3914184"/>
          </a:xfrm>
          <a:custGeom>
            <a:avLst/>
            <a:gdLst/>
            <a:ahLst/>
            <a:cxnLst/>
            <a:rect r="r" b="b" t="t" l="l"/>
            <a:pathLst>
              <a:path h="3914184" w="12043643">
                <a:moveTo>
                  <a:pt x="0" y="0"/>
                </a:moveTo>
                <a:lnTo>
                  <a:pt x="12043643" y="0"/>
                </a:lnTo>
                <a:lnTo>
                  <a:pt x="12043643" y="3914184"/>
                </a:lnTo>
                <a:lnTo>
                  <a:pt x="0" y="3914184"/>
                </a:lnTo>
                <a:lnTo>
                  <a:pt x="0" y="0"/>
                </a:lnTo>
                <a:close/>
              </a:path>
            </a:pathLst>
          </a:custGeom>
          <a:blipFill>
            <a:blip r:embed="rId3"/>
            <a:stretch>
              <a:fillRect l="0" t="0" r="0" b="0"/>
            </a:stretch>
          </a:blipFill>
        </p:spPr>
      </p:sp>
      <p:sp>
        <p:nvSpPr>
          <p:cNvPr name="TextBox 5" id="5"/>
          <p:cNvSpPr txBox="true"/>
          <p:nvPr/>
        </p:nvSpPr>
        <p:spPr>
          <a:xfrm rot="0">
            <a:off x="2870526" y="699348"/>
            <a:ext cx="13132452" cy="1151904"/>
          </a:xfrm>
          <a:prstGeom prst="rect">
            <a:avLst/>
          </a:prstGeom>
        </p:spPr>
        <p:txBody>
          <a:bodyPr anchor="t" rtlCol="false" tIns="0" lIns="0" bIns="0" rIns="0">
            <a:spAutoFit/>
          </a:bodyPr>
          <a:lstStyle/>
          <a:p>
            <a:pPr algn="ctr" marL="0" indent="0" lvl="0">
              <a:lnSpc>
                <a:spcPts val="8683"/>
              </a:lnSpc>
              <a:spcBef>
                <a:spcPct val="0"/>
              </a:spcBef>
            </a:pPr>
            <a:r>
              <a:rPr lang="en-US" b="true" sz="8683">
                <a:solidFill>
                  <a:srgbClr val="5B4F47"/>
                </a:solidFill>
                <a:latin typeface="Saira ExtraCondensed Bold"/>
                <a:ea typeface="Saira ExtraCondensed Bold"/>
                <a:cs typeface="Saira ExtraCondensed Bold"/>
                <a:sym typeface="Saira ExtraCondensed Bold"/>
              </a:rPr>
              <a:t>DANH SÁCH THÀNH VIÊN VÀ ĐÁNH GIÁ</a:t>
            </a:r>
          </a:p>
        </p:txBody>
      </p:sp>
      <p:sp>
        <p:nvSpPr>
          <p:cNvPr name="Freeform 6" id="6"/>
          <p:cNvSpPr/>
          <p:nvPr/>
        </p:nvSpPr>
        <p:spPr>
          <a:xfrm flipH="false" flipV="false" rot="0">
            <a:off x="4180000" y="1851252"/>
            <a:ext cx="9283804" cy="7961363"/>
          </a:xfrm>
          <a:custGeom>
            <a:avLst/>
            <a:gdLst/>
            <a:ahLst/>
            <a:cxnLst/>
            <a:rect r="r" b="b" t="t" l="l"/>
            <a:pathLst>
              <a:path h="7961363" w="9283804">
                <a:moveTo>
                  <a:pt x="0" y="0"/>
                </a:moveTo>
                <a:lnTo>
                  <a:pt x="9283805" y="0"/>
                </a:lnTo>
                <a:lnTo>
                  <a:pt x="9283805" y="7961363"/>
                </a:lnTo>
                <a:lnTo>
                  <a:pt x="0" y="7961363"/>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grpSp>
        <p:nvGrpSpPr>
          <p:cNvPr name="Group 3" id="3"/>
          <p:cNvGrpSpPr/>
          <p:nvPr/>
        </p:nvGrpSpPr>
        <p:grpSpPr>
          <a:xfrm rot="7681052">
            <a:off x="-1017270" y="6930866"/>
            <a:ext cx="2034540" cy="4654868"/>
            <a:chOff x="0" y="0"/>
            <a:chExt cx="2712720" cy="6206490"/>
          </a:xfrm>
        </p:grpSpPr>
        <p:grpSp>
          <p:nvGrpSpPr>
            <p:cNvPr name="Group 4" id="4"/>
            <p:cNvGrpSpPr/>
            <p:nvPr/>
          </p:nvGrpSpPr>
          <p:grpSpPr>
            <a:xfrm rot="0">
              <a:off x="1878330" y="0"/>
              <a:ext cx="834390" cy="594360"/>
              <a:chOff x="0" y="0"/>
              <a:chExt cx="834390" cy="594360"/>
            </a:xfrm>
          </p:grpSpPr>
          <p:sp>
            <p:nvSpPr>
              <p:cNvPr name="Freeform 5" id="5"/>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5B4F47"/>
              </a:solidFill>
              <a:ln cap="sq">
                <a:noFill/>
                <a:prstDash val="solid"/>
                <a:miter/>
              </a:ln>
            </p:spPr>
          </p:sp>
        </p:grpSp>
        <p:grpSp>
          <p:nvGrpSpPr>
            <p:cNvPr name="Group 6" id="6"/>
            <p:cNvGrpSpPr/>
            <p:nvPr/>
          </p:nvGrpSpPr>
          <p:grpSpPr>
            <a:xfrm rot="0">
              <a:off x="1071880" y="882650"/>
              <a:ext cx="584200" cy="635000"/>
              <a:chOff x="0" y="0"/>
              <a:chExt cx="584200" cy="635000"/>
            </a:xfrm>
          </p:grpSpPr>
          <p:sp>
            <p:nvSpPr>
              <p:cNvPr name="Freeform 7" id="7"/>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5B4F47"/>
              </a:solidFill>
              <a:ln cap="sq">
                <a:noFill/>
                <a:prstDash val="solid"/>
                <a:miter/>
              </a:ln>
            </p:spPr>
          </p:sp>
        </p:grpSp>
        <p:grpSp>
          <p:nvGrpSpPr>
            <p:cNvPr name="Group 8" id="8"/>
            <p:cNvGrpSpPr/>
            <p:nvPr/>
          </p:nvGrpSpPr>
          <p:grpSpPr>
            <a:xfrm rot="0">
              <a:off x="398780" y="1967230"/>
              <a:ext cx="457200" cy="699770"/>
              <a:chOff x="0" y="0"/>
              <a:chExt cx="457200" cy="699770"/>
            </a:xfrm>
          </p:grpSpPr>
          <p:sp>
            <p:nvSpPr>
              <p:cNvPr name="Freeform 9" id="9"/>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5B4F47"/>
              </a:solidFill>
              <a:ln cap="sq">
                <a:noFill/>
                <a:prstDash val="solid"/>
                <a:miter/>
              </a:ln>
            </p:spPr>
          </p:sp>
        </p:grpSp>
        <p:grpSp>
          <p:nvGrpSpPr>
            <p:cNvPr name="Group 10" id="10"/>
            <p:cNvGrpSpPr/>
            <p:nvPr/>
          </p:nvGrpSpPr>
          <p:grpSpPr>
            <a:xfrm rot="0">
              <a:off x="123190" y="3148330"/>
              <a:ext cx="292100" cy="734060"/>
              <a:chOff x="0" y="0"/>
              <a:chExt cx="292100" cy="734060"/>
            </a:xfrm>
          </p:grpSpPr>
          <p:sp>
            <p:nvSpPr>
              <p:cNvPr name="Freeform 11" id="11"/>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5B4F47"/>
              </a:solidFill>
              <a:ln cap="sq">
                <a:noFill/>
                <a:prstDash val="solid"/>
                <a:miter/>
              </a:ln>
            </p:spPr>
          </p:sp>
        </p:grpSp>
        <p:grpSp>
          <p:nvGrpSpPr>
            <p:cNvPr name="Group 12" id="12"/>
            <p:cNvGrpSpPr/>
            <p:nvPr/>
          </p:nvGrpSpPr>
          <p:grpSpPr>
            <a:xfrm rot="0">
              <a:off x="0" y="4357370"/>
              <a:ext cx="311150" cy="689610"/>
              <a:chOff x="0" y="0"/>
              <a:chExt cx="311150" cy="689610"/>
            </a:xfrm>
          </p:grpSpPr>
          <p:sp>
            <p:nvSpPr>
              <p:cNvPr name="Freeform 13" id="13"/>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5B4F47"/>
              </a:solidFill>
              <a:ln cap="sq">
                <a:noFill/>
                <a:prstDash val="solid"/>
                <a:miter/>
              </a:ln>
            </p:spPr>
          </p:sp>
        </p:grpSp>
        <p:grpSp>
          <p:nvGrpSpPr>
            <p:cNvPr name="Group 14" id="14"/>
            <p:cNvGrpSpPr/>
            <p:nvPr/>
          </p:nvGrpSpPr>
          <p:grpSpPr>
            <a:xfrm rot="0">
              <a:off x="194310" y="5392420"/>
              <a:ext cx="384810" cy="814070"/>
              <a:chOff x="0" y="0"/>
              <a:chExt cx="384810" cy="814070"/>
            </a:xfrm>
          </p:grpSpPr>
          <p:sp>
            <p:nvSpPr>
              <p:cNvPr name="Freeform 15" id="15"/>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5B4F47"/>
              </a:solidFill>
              <a:ln cap="sq">
                <a:noFill/>
                <a:prstDash val="solid"/>
                <a:miter/>
              </a:ln>
            </p:spPr>
          </p:sp>
        </p:grpSp>
      </p:grpSp>
      <p:grpSp>
        <p:nvGrpSpPr>
          <p:cNvPr name="Group 16" id="16"/>
          <p:cNvGrpSpPr/>
          <p:nvPr/>
        </p:nvGrpSpPr>
        <p:grpSpPr>
          <a:xfrm rot="-1199074">
            <a:off x="17046755" y="3398404"/>
            <a:ext cx="2034540" cy="4654868"/>
            <a:chOff x="0" y="0"/>
            <a:chExt cx="2712720" cy="6206490"/>
          </a:xfrm>
        </p:grpSpPr>
        <p:grpSp>
          <p:nvGrpSpPr>
            <p:cNvPr name="Group 17" id="17"/>
            <p:cNvGrpSpPr/>
            <p:nvPr/>
          </p:nvGrpSpPr>
          <p:grpSpPr>
            <a:xfrm rot="0">
              <a:off x="1878330" y="0"/>
              <a:ext cx="834390" cy="594360"/>
              <a:chOff x="0" y="0"/>
              <a:chExt cx="834390" cy="594360"/>
            </a:xfrm>
          </p:grpSpPr>
          <p:sp>
            <p:nvSpPr>
              <p:cNvPr name="Freeform 18" id="18"/>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5B4F47"/>
              </a:solidFill>
              <a:ln cap="sq">
                <a:noFill/>
                <a:prstDash val="solid"/>
                <a:miter/>
              </a:ln>
            </p:spPr>
          </p:sp>
        </p:grpSp>
        <p:grpSp>
          <p:nvGrpSpPr>
            <p:cNvPr name="Group 19" id="19"/>
            <p:cNvGrpSpPr/>
            <p:nvPr/>
          </p:nvGrpSpPr>
          <p:grpSpPr>
            <a:xfrm rot="0">
              <a:off x="1071880" y="882650"/>
              <a:ext cx="584200" cy="635000"/>
              <a:chOff x="0" y="0"/>
              <a:chExt cx="584200" cy="635000"/>
            </a:xfrm>
          </p:grpSpPr>
          <p:sp>
            <p:nvSpPr>
              <p:cNvPr name="Freeform 20" id="20"/>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5B4F47"/>
              </a:solidFill>
              <a:ln cap="sq">
                <a:noFill/>
                <a:prstDash val="solid"/>
                <a:miter/>
              </a:ln>
            </p:spPr>
          </p:sp>
        </p:grpSp>
        <p:grpSp>
          <p:nvGrpSpPr>
            <p:cNvPr name="Group 21" id="21"/>
            <p:cNvGrpSpPr/>
            <p:nvPr/>
          </p:nvGrpSpPr>
          <p:grpSpPr>
            <a:xfrm rot="0">
              <a:off x="398780" y="1967230"/>
              <a:ext cx="457200" cy="699770"/>
              <a:chOff x="0" y="0"/>
              <a:chExt cx="457200" cy="699770"/>
            </a:xfrm>
          </p:grpSpPr>
          <p:sp>
            <p:nvSpPr>
              <p:cNvPr name="Freeform 22" id="22"/>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5B4F47"/>
              </a:solidFill>
              <a:ln cap="sq">
                <a:noFill/>
                <a:prstDash val="solid"/>
                <a:miter/>
              </a:ln>
            </p:spPr>
          </p:sp>
        </p:grpSp>
        <p:grpSp>
          <p:nvGrpSpPr>
            <p:cNvPr name="Group 23" id="23"/>
            <p:cNvGrpSpPr/>
            <p:nvPr/>
          </p:nvGrpSpPr>
          <p:grpSpPr>
            <a:xfrm rot="0">
              <a:off x="123190" y="3148330"/>
              <a:ext cx="292100" cy="734060"/>
              <a:chOff x="0" y="0"/>
              <a:chExt cx="292100" cy="734060"/>
            </a:xfrm>
          </p:grpSpPr>
          <p:sp>
            <p:nvSpPr>
              <p:cNvPr name="Freeform 24" id="24"/>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5B4F47"/>
              </a:solidFill>
              <a:ln cap="sq">
                <a:noFill/>
                <a:prstDash val="solid"/>
                <a:miter/>
              </a:ln>
            </p:spPr>
          </p:sp>
        </p:grpSp>
        <p:grpSp>
          <p:nvGrpSpPr>
            <p:cNvPr name="Group 25" id="25"/>
            <p:cNvGrpSpPr/>
            <p:nvPr/>
          </p:nvGrpSpPr>
          <p:grpSpPr>
            <a:xfrm rot="0">
              <a:off x="0" y="4357370"/>
              <a:ext cx="311150" cy="689610"/>
              <a:chOff x="0" y="0"/>
              <a:chExt cx="311150" cy="689610"/>
            </a:xfrm>
          </p:grpSpPr>
          <p:sp>
            <p:nvSpPr>
              <p:cNvPr name="Freeform 26" id="26"/>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5B4F47"/>
              </a:solidFill>
              <a:ln cap="sq">
                <a:noFill/>
                <a:prstDash val="solid"/>
                <a:miter/>
              </a:ln>
            </p:spPr>
          </p:sp>
        </p:grpSp>
        <p:grpSp>
          <p:nvGrpSpPr>
            <p:cNvPr name="Group 27" id="27"/>
            <p:cNvGrpSpPr/>
            <p:nvPr/>
          </p:nvGrpSpPr>
          <p:grpSpPr>
            <a:xfrm rot="0">
              <a:off x="194310" y="5392420"/>
              <a:ext cx="384810" cy="814070"/>
              <a:chOff x="0" y="0"/>
              <a:chExt cx="384810" cy="814070"/>
            </a:xfrm>
          </p:grpSpPr>
          <p:sp>
            <p:nvSpPr>
              <p:cNvPr name="Freeform 28" id="28"/>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5B4F47"/>
              </a:solidFill>
              <a:ln cap="sq">
                <a:noFill/>
                <a:prstDash val="solid"/>
                <a:miter/>
              </a:ln>
            </p:spPr>
          </p:sp>
        </p:grpSp>
      </p:grpSp>
      <p:sp>
        <p:nvSpPr>
          <p:cNvPr name="Freeform 29" id="29"/>
          <p:cNvSpPr/>
          <p:nvPr/>
        </p:nvSpPr>
        <p:spPr>
          <a:xfrm flipH="false" flipV="false" rot="0">
            <a:off x="6689860" y="2578443"/>
            <a:ext cx="7694026" cy="5879519"/>
          </a:xfrm>
          <a:custGeom>
            <a:avLst/>
            <a:gdLst/>
            <a:ahLst/>
            <a:cxnLst/>
            <a:rect r="r" b="b" t="t" l="l"/>
            <a:pathLst>
              <a:path h="5879519" w="7694026">
                <a:moveTo>
                  <a:pt x="0" y="0"/>
                </a:moveTo>
                <a:lnTo>
                  <a:pt x="7694027" y="0"/>
                </a:lnTo>
                <a:lnTo>
                  <a:pt x="7694027" y="5879518"/>
                </a:lnTo>
                <a:lnTo>
                  <a:pt x="0" y="5879518"/>
                </a:lnTo>
                <a:lnTo>
                  <a:pt x="0" y="0"/>
                </a:lnTo>
                <a:close/>
              </a:path>
            </a:pathLst>
          </a:custGeom>
          <a:blipFill>
            <a:blip r:embed="rId3"/>
            <a:stretch>
              <a:fillRect l="0" t="0" r="0" b="0"/>
            </a:stretch>
          </a:blipFill>
        </p:spPr>
      </p:sp>
      <p:sp>
        <p:nvSpPr>
          <p:cNvPr name="TextBox 30" id="30"/>
          <p:cNvSpPr txBox="true"/>
          <p:nvPr/>
        </p:nvSpPr>
        <p:spPr>
          <a:xfrm rot="0">
            <a:off x="198678" y="140653"/>
            <a:ext cx="18089322" cy="2814319"/>
          </a:xfrm>
          <a:prstGeom prst="rect">
            <a:avLst/>
          </a:prstGeom>
        </p:spPr>
        <p:txBody>
          <a:bodyPr anchor="t" rtlCol="false" tIns="0" lIns="0" bIns="0" rIns="0">
            <a:spAutoFit/>
          </a:bodyPr>
          <a:lstStyle/>
          <a:p>
            <a:pPr algn="l">
              <a:lnSpc>
                <a:spcPts val="4480"/>
              </a:lnSpc>
            </a:pPr>
            <a:r>
              <a:rPr lang="en-US" sz="3200" b="true">
                <a:solidFill>
                  <a:srgbClr val="000000"/>
                </a:solidFill>
                <a:latin typeface="Poppins Bold"/>
                <a:ea typeface="Poppins Bold"/>
                <a:cs typeface="Poppins Bold"/>
                <a:sym typeface="Poppins Bold"/>
              </a:rPr>
              <a:t> </a:t>
            </a:r>
            <a:r>
              <a:rPr lang="en-US" sz="3200" b="true">
                <a:solidFill>
                  <a:srgbClr val="FF4500"/>
                </a:solidFill>
                <a:latin typeface="Poppins Bold"/>
                <a:ea typeface="Poppins Bold"/>
                <a:cs typeface="Poppins Bold"/>
                <a:sym typeface="Poppins Bold"/>
              </a:rPr>
              <a:t>1/ Cho lược đồ CSDL Q(TENTAU,LOAITAU,MACHUYEN,LUONGHANG,BENCANG,NGAY) F={TENTAU → LOAITAU MACHUYEN → TENTAU, LUONGHANG TENTAU,NGAY → BENCANG, MACHUYEN}</a:t>
            </a:r>
          </a:p>
          <a:p>
            <a:pPr algn="l">
              <a:lnSpc>
                <a:spcPts val="4480"/>
              </a:lnSpc>
            </a:pPr>
            <a:r>
              <a:rPr lang="en-US" sz="3200" b="true">
                <a:solidFill>
                  <a:srgbClr val="FF4500"/>
                </a:solidFill>
                <a:latin typeface="Poppins Bold"/>
                <a:ea typeface="Poppins Bold"/>
                <a:cs typeface="Poppins Bold"/>
                <a:sym typeface="Poppins Bold"/>
              </a:rPr>
              <a:t> a) Hãy tìm tập phủ tối thiểu của F </a:t>
            </a:r>
          </a:p>
          <a:p>
            <a:pPr algn="l">
              <a:lnSpc>
                <a:spcPts val="4480"/>
              </a:lnSpc>
            </a:pPr>
            <a:r>
              <a:rPr lang="en-US" sz="3200" b="true">
                <a:solidFill>
                  <a:srgbClr val="FF4500"/>
                </a:solidFill>
                <a:latin typeface="Poppins Bold"/>
                <a:ea typeface="Poppins Bold"/>
                <a:cs typeface="Poppins Bold"/>
                <a:sym typeface="Poppins Bold"/>
              </a:rPr>
              <a:t>b) Tìm tất cả các khóa của Q</a:t>
            </a:r>
          </a:p>
        </p:txBody>
      </p:sp>
      <p:sp>
        <p:nvSpPr>
          <p:cNvPr name="TextBox 31" id="31"/>
          <p:cNvSpPr txBox="true"/>
          <p:nvPr/>
        </p:nvSpPr>
        <p:spPr>
          <a:xfrm rot="0">
            <a:off x="331129" y="3152782"/>
            <a:ext cx="17956871" cy="5689092"/>
          </a:xfrm>
          <a:prstGeom prst="rect">
            <a:avLst/>
          </a:prstGeom>
        </p:spPr>
        <p:txBody>
          <a:bodyPr anchor="t" rtlCol="false" tIns="0" lIns="0" bIns="0" rIns="0">
            <a:spAutoFit/>
          </a:bodyPr>
          <a:lstStyle/>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A) F’ = {TENTAU → LOAITAU,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TENTAU,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LUONGHANG,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TENTAU, NGAY → BENCANG,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TENTAU, NGAY → MACHUYEN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CÁC PHỤ THUỘC TRÊN KHÔNG BỎ ĐƯỢC VÌ CÁC THUỘC TÍNH CHỈ XUẤT HIỆN 1 LẦN BÊN VẾ PHẢI NÊN TẬP PHỦ TỐI THIỂU: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F’ = {TENTAU → LOAITAU,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TENTAU,</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MACHUYEN → LUONGHANG,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TENTAU, NGAY → BENCANG,</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TENTAU, NGAY → MACHUYEN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B) TN = { NGAY}</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TG = { TENTAU, MACHUYEN}</a:t>
            </a:r>
          </a:p>
          <a:p>
            <a:pPr algn="l">
              <a:lnSpc>
                <a:spcPts val="2783"/>
              </a:lnSpc>
              <a:spcBef>
                <a:spcPct val="0"/>
              </a:spcBef>
            </a:pPr>
            <a:r>
              <a:rPr lang="en-US" b="true" sz="2400" spc="72">
                <a:solidFill>
                  <a:srgbClr val="000000"/>
                </a:solidFill>
                <a:latin typeface="Times New Roman Bold"/>
                <a:ea typeface="Times New Roman Bold"/>
                <a:cs typeface="Times New Roman Bold"/>
                <a:sym typeface="Times New Roman Bold"/>
              </a:rPr>
              <a:t> KHÓA CỦA Q = { NGAY, TENTAU} VÀ { NGAY,MACHUYEN}</a:t>
            </a:r>
          </a:p>
        </p:txBody>
      </p:sp>
      <p:grpSp>
        <p:nvGrpSpPr>
          <p:cNvPr name="Group 32" id="32"/>
          <p:cNvGrpSpPr/>
          <p:nvPr/>
        </p:nvGrpSpPr>
        <p:grpSpPr>
          <a:xfrm rot="0">
            <a:off x="13644968" y="9520386"/>
            <a:ext cx="3920859" cy="572861"/>
            <a:chOff x="0" y="0"/>
            <a:chExt cx="1032654" cy="150877"/>
          </a:xfrm>
        </p:grpSpPr>
        <p:sp>
          <p:nvSpPr>
            <p:cNvPr name="Freeform 33" id="33"/>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34" id="34"/>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5400000">
            <a:off x="3930165" y="-3042135"/>
            <a:ext cx="10283981" cy="16374289"/>
          </a:xfrm>
          <a:custGeom>
            <a:avLst/>
            <a:gdLst/>
            <a:ahLst/>
            <a:cxnLst/>
            <a:rect r="r" b="b" t="t" l="l"/>
            <a:pathLst>
              <a:path h="16374289" w="10283981">
                <a:moveTo>
                  <a:pt x="0" y="0"/>
                </a:moveTo>
                <a:lnTo>
                  <a:pt x="10283981" y="0"/>
                </a:lnTo>
                <a:lnTo>
                  <a:pt x="10283981" y="16374289"/>
                </a:lnTo>
                <a:lnTo>
                  <a:pt x="0" y="16374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08713">
            <a:off x="-312506" y="8384552"/>
            <a:ext cx="3583101" cy="1747496"/>
          </a:xfrm>
          <a:custGeom>
            <a:avLst/>
            <a:gdLst/>
            <a:ahLst/>
            <a:cxnLst/>
            <a:rect r="r" b="b" t="t" l="l"/>
            <a:pathLst>
              <a:path h="1747496" w="3583101">
                <a:moveTo>
                  <a:pt x="0" y="0"/>
                </a:moveTo>
                <a:lnTo>
                  <a:pt x="3583101" y="0"/>
                </a:lnTo>
                <a:lnTo>
                  <a:pt x="3583101" y="1747496"/>
                </a:lnTo>
                <a:lnTo>
                  <a:pt x="0" y="1747496"/>
                </a:lnTo>
                <a:lnTo>
                  <a:pt x="0" y="0"/>
                </a:lnTo>
                <a:close/>
              </a:path>
            </a:pathLst>
          </a:custGeom>
          <a:blipFill>
            <a:blip r:embed="rId5"/>
            <a:stretch>
              <a:fillRect l="0" t="0" r="0" b="0"/>
            </a:stretch>
          </a:blipFill>
        </p:spPr>
      </p:sp>
      <p:sp>
        <p:nvSpPr>
          <p:cNvPr name="Freeform 5" id="5"/>
          <p:cNvSpPr/>
          <p:nvPr/>
        </p:nvSpPr>
        <p:spPr>
          <a:xfrm flipH="false" flipV="false" rot="2898510">
            <a:off x="14297113" y="273993"/>
            <a:ext cx="4339434" cy="1012535"/>
          </a:xfrm>
          <a:custGeom>
            <a:avLst/>
            <a:gdLst/>
            <a:ahLst/>
            <a:cxnLst/>
            <a:rect r="r" b="b" t="t" l="l"/>
            <a:pathLst>
              <a:path h="1012535" w="4339434">
                <a:moveTo>
                  <a:pt x="0" y="0"/>
                </a:moveTo>
                <a:lnTo>
                  <a:pt x="4339434" y="0"/>
                </a:lnTo>
                <a:lnTo>
                  <a:pt x="4339434" y="1012534"/>
                </a:lnTo>
                <a:lnTo>
                  <a:pt x="0" y="1012534"/>
                </a:lnTo>
                <a:lnTo>
                  <a:pt x="0" y="0"/>
                </a:lnTo>
                <a:close/>
              </a:path>
            </a:pathLst>
          </a:custGeom>
          <a:blipFill>
            <a:blip r:embed="rId6"/>
            <a:stretch>
              <a:fillRect l="0" t="0" r="0" b="0"/>
            </a:stretch>
          </a:blipFill>
        </p:spPr>
      </p:sp>
      <p:sp>
        <p:nvSpPr>
          <p:cNvPr name="TextBox 6" id="6"/>
          <p:cNvSpPr txBox="true"/>
          <p:nvPr/>
        </p:nvSpPr>
        <p:spPr>
          <a:xfrm rot="0">
            <a:off x="1479045" y="559058"/>
            <a:ext cx="15015732" cy="1889760"/>
          </a:xfrm>
          <a:prstGeom prst="rect">
            <a:avLst/>
          </a:prstGeom>
        </p:spPr>
        <p:txBody>
          <a:bodyPr anchor="t" rtlCol="false" tIns="0" lIns="0" bIns="0" rIns="0">
            <a:spAutoFit/>
          </a:bodyPr>
          <a:lstStyle/>
          <a:p>
            <a:pPr algn="l">
              <a:lnSpc>
                <a:spcPts val="5040"/>
              </a:lnSpc>
            </a:pPr>
            <a:r>
              <a:rPr lang="en-US" sz="3600" b="true">
                <a:solidFill>
                  <a:srgbClr val="FF3131"/>
                </a:solidFill>
                <a:latin typeface="Lora Bold"/>
                <a:ea typeface="Lora Bold"/>
                <a:cs typeface="Lora Bold"/>
                <a:sym typeface="Lora Bold"/>
              </a:rPr>
              <a:t> 2/ Q(A,B,C,D,E,G) Cho F={AB→C;C→A;BC→D;ACD→B;D→EG;BE→C;CG→BD;CE → AG} X={B,D}, X⁺=? Y={C,G}, Y⁺=?</a:t>
            </a:r>
          </a:p>
        </p:txBody>
      </p:sp>
      <p:sp>
        <p:nvSpPr>
          <p:cNvPr name="TextBox 7" id="7"/>
          <p:cNvSpPr txBox="true"/>
          <p:nvPr/>
        </p:nvSpPr>
        <p:spPr>
          <a:xfrm rot="0">
            <a:off x="2174159" y="2862449"/>
            <a:ext cx="13795993" cy="6395851"/>
          </a:xfrm>
          <a:prstGeom prst="rect">
            <a:avLst/>
          </a:prstGeom>
        </p:spPr>
        <p:txBody>
          <a:bodyPr anchor="t" rtlCol="false" tIns="0" lIns="0" bIns="0" rIns="0">
            <a:spAutoFit/>
          </a:bodyPr>
          <a:lstStyle/>
          <a:p>
            <a:pPr algn="l">
              <a:lnSpc>
                <a:spcPts val="4286"/>
              </a:lnSpc>
            </a:pPr>
            <a:r>
              <a:rPr lang="en-US" sz="3062" b="true">
                <a:solidFill>
                  <a:srgbClr val="5B4F47"/>
                </a:solidFill>
                <a:latin typeface="Lora Bold"/>
                <a:ea typeface="Lora Bold"/>
                <a:cs typeface="Lora Bold"/>
                <a:sym typeface="Lora Bold"/>
              </a:rPr>
              <a:t>X0 = BD</a:t>
            </a:r>
          </a:p>
          <a:p>
            <a:pPr algn="l">
              <a:lnSpc>
                <a:spcPts val="4286"/>
              </a:lnSpc>
            </a:pPr>
            <a:r>
              <a:rPr lang="en-US" sz="3062" b="true">
                <a:solidFill>
                  <a:srgbClr val="5B4F47"/>
                </a:solidFill>
                <a:latin typeface="Lora Bold"/>
                <a:ea typeface="Lora Bold"/>
                <a:cs typeface="Lora Bold"/>
                <a:sym typeface="Lora Bold"/>
              </a:rPr>
              <a:t>Xét f5 vì D ⊆X</a:t>
            </a:r>
            <a:r>
              <a:rPr lang="en-US" sz="3062" b="true">
                <a:solidFill>
                  <a:srgbClr val="5B4F47"/>
                </a:solidFill>
                <a:latin typeface="Lora Bold"/>
                <a:ea typeface="Lora Bold"/>
                <a:cs typeface="Lora Bold"/>
                <a:sym typeface="Lora Bold"/>
              </a:rPr>
              <a:t>0</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1 </a:t>
            </a:r>
            <a:r>
              <a:rPr lang="en-US" sz="3062" b="true">
                <a:solidFill>
                  <a:srgbClr val="5B4F47"/>
                </a:solidFill>
                <a:latin typeface="Lora Bold"/>
                <a:ea typeface="Lora Bold"/>
                <a:cs typeface="Lora Bold"/>
                <a:sym typeface="Lora Bold"/>
              </a:rPr>
              <a:t>= BD ∪ EG = BDEG loại f5</a:t>
            </a:r>
          </a:p>
          <a:p>
            <a:pPr algn="l">
              <a:lnSpc>
                <a:spcPts val="4286"/>
              </a:lnSpc>
            </a:pPr>
            <a:r>
              <a:rPr lang="en-US" sz="3062" b="true">
                <a:solidFill>
                  <a:srgbClr val="5B4F47"/>
                </a:solidFill>
                <a:latin typeface="Lora Bold"/>
                <a:ea typeface="Lora Bold"/>
                <a:cs typeface="Lora Bold"/>
                <a:sym typeface="Lora Bold"/>
              </a:rPr>
              <a:t>Xét f6 vì BE ⊆X</a:t>
            </a:r>
            <a:r>
              <a:rPr lang="en-US" sz="3062" b="true">
                <a:solidFill>
                  <a:srgbClr val="5B4F47"/>
                </a:solidFill>
                <a:latin typeface="Lora Bold"/>
                <a:ea typeface="Lora Bold"/>
                <a:cs typeface="Lora Bold"/>
                <a:sym typeface="Lora Bold"/>
              </a:rPr>
              <a:t>1</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 BDEG ∪ C = BCDEG loại f6</a:t>
            </a:r>
          </a:p>
          <a:p>
            <a:pPr algn="l">
              <a:lnSpc>
                <a:spcPts val="4286"/>
              </a:lnSpc>
            </a:pPr>
            <a:r>
              <a:rPr lang="en-US" sz="3062" b="true">
                <a:solidFill>
                  <a:srgbClr val="5B4F47"/>
                </a:solidFill>
                <a:latin typeface="Lora Bold"/>
                <a:ea typeface="Lora Bold"/>
                <a:cs typeface="Lora Bold"/>
                <a:sym typeface="Lora Bold"/>
              </a:rPr>
              <a:t>Xét f7 vì CG ⊆X</a:t>
            </a:r>
            <a:r>
              <a:rPr lang="en-US" sz="3062" b="true">
                <a:solidFill>
                  <a:srgbClr val="5B4F47"/>
                </a:solidFill>
                <a:latin typeface="Lora Bold"/>
                <a:ea typeface="Lora Bold"/>
                <a:cs typeface="Lora Bold"/>
                <a:sym typeface="Lora Bold"/>
              </a:rPr>
              <a:t>2</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3 </a:t>
            </a:r>
            <a:r>
              <a:rPr lang="en-US" sz="3062" b="true">
                <a:solidFill>
                  <a:srgbClr val="5B4F47"/>
                </a:solidFill>
                <a:latin typeface="Lora Bold"/>
                <a:ea typeface="Lora Bold"/>
                <a:cs typeface="Lora Bold"/>
                <a:sym typeface="Lora Bold"/>
              </a:rPr>
              <a:t>= BCDEG ∪ BD = BCDEG loại f7</a:t>
            </a:r>
          </a:p>
          <a:p>
            <a:pPr algn="l">
              <a:lnSpc>
                <a:spcPts val="4286"/>
              </a:lnSpc>
            </a:pPr>
            <a:r>
              <a:rPr lang="en-US" sz="3062" b="true">
                <a:solidFill>
                  <a:srgbClr val="5B4F47"/>
                </a:solidFill>
                <a:latin typeface="Lora Bold"/>
                <a:ea typeface="Lora Bold"/>
                <a:cs typeface="Lora Bold"/>
                <a:sym typeface="Lora Bold"/>
              </a:rPr>
              <a:t>Xét f8 vì CE ⊆X</a:t>
            </a:r>
            <a:r>
              <a:rPr lang="en-US" sz="3062" b="true">
                <a:solidFill>
                  <a:srgbClr val="5B4F47"/>
                </a:solidFill>
                <a:latin typeface="Lora Bold"/>
                <a:ea typeface="Lora Bold"/>
                <a:cs typeface="Lora Bold"/>
                <a:sym typeface="Lora Bold"/>
              </a:rPr>
              <a:t>3</a:t>
            </a:r>
            <a:r>
              <a:rPr lang="en-US" sz="3062" b="true">
                <a:solidFill>
                  <a:srgbClr val="5B4F47"/>
                </a:solidFill>
                <a:latin typeface="Lora Bold"/>
                <a:ea typeface="Lora Bold"/>
                <a:cs typeface="Lora Bold"/>
                <a:sym typeface="Lora Bold"/>
              </a:rPr>
              <a:t> =&gt; X</a:t>
            </a:r>
            <a:r>
              <a:rPr lang="en-US" sz="3062" b="true">
                <a:solidFill>
                  <a:srgbClr val="5B4F47"/>
                </a:solidFill>
                <a:latin typeface="Lora Bold"/>
                <a:ea typeface="Lora Bold"/>
                <a:cs typeface="Lora Bold"/>
                <a:sym typeface="Lora Bold"/>
              </a:rPr>
              <a:t>4 </a:t>
            </a:r>
            <a:r>
              <a:rPr lang="en-US" sz="3062" b="true">
                <a:solidFill>
                  <a:srgbClr val="5B4F47"/>
                </a:solidFill>
                <a:latin typeface="Lora Bold"/>
                <a:ea typeface="Lora Bold"/>
                <a:cs typeface="Lora Bold"/>
                <a:sym typeface="Lora Bold"/>
              </a:rPr>
              <a:t>= BCDEG ∪ AG = ABCDEG </a:t>
            </a:r>
          </a:p>
          <a:p>
            <a:pPr algn="l">
              <a:lnSpc>
                <a:spcPts val="4286"/>
              </a:lnSpc>
            </a:pPr>
            <a:r>
              <a:rPr lang="en-US" sz="3062" b="true">
                <a:solidFill>
                  <a:srgbClr val="5B4F47"/>
                </a:solidFill>
                <a:latin typeface="Lora Bold"/>
                <a:ea typeface="Lora Bold"/>
                <a:cs typeface="Lora Bold"/>
                <a:sym typeface="Lora Bold"/>
              </a:rPr>
              <a:t>=&gt; X’= X</a:t>
            </a:r>
            <a:r>
              <a:rPr lang="en-US" sz="3062" b="true">
                <a:solidFill>
                  <a:srgbClr val="5B4F47"/>
                </a:solidFill>
                <a:latin typeface="Lora Bold"/>
                <a:ea typeface="Lora Bold"/>
                <a:cs typeface="Lora Bold"/>
                <a:sym typeface="Lora Bold"/>
              </a:rPr>
              <a:t>4</a:t>
            </a:r>
            <a:r>
              <a:rPr lang="en-US" sz="3062" b="true">
                <a:solidFill>
                  <a:srgbClr val="5B4F47"/>
                </a:solidFill>
                <a:latin typeface="Lora Bold"/>
                <a:ea typeface="Lora Bold"/>
                <a:cs typeface="Lora Bold"/>
                <a:sym typeface="Lora Bold"/>
              </a:rPr>
              <a:t> {ABCDEG } là bao đóng của X</a:t>
            </a:r>
          </a:p>
          <a:p>
            <a:pPr algn="l">
              <a:lnSpc>
                <a:spcPts val="4286"/>
              </a:lnSpc>
            </a:pPr>
          </a:p>
          <a:p>
            <a:pPr algn="l">
              <a:lnSpc>
                <a:spcPts val="4286"/>
              </a:lnSpc>
            </a:pPr>
            <a:r>
              <a:rPr lang="en-US" sz="3062" b="true">
                <a:solidFill>
                  <a:srgbClr val="5B4F47"/>
                </a:solidFill>
                <a:latin typeface="Lora Bold"/>
                <a:ea typeface="Lora Bold"/>
                <a:cs typeface="Lora Bold"/>
                <a:sym typeface="Lora Bold"/>
              </a:rPr>
              <a:t>Y0= CD</a:t>
            </a:r>
          </a:p>
          <a:p>
            <a:pPr algn="l">
              <a:lnSpc>
                <a:spcPts val="4286"/>
              </a:lnSpc>
            </a:pPr>
            <a:r>
              <a:rPr lang="en-US" sz="3062" b="true">
                <a:solidFill>
                  <a:srgbClr val="5B4F47"/>
                </a:solidFill>
                <a:latin typeface="Lora Bold"/>
                <a:ea typeface="Lora Bold"/>
                <a:cs typeface="Lora Bold"/>
                <a:sym typeface="Lora Bold"/>
              </a:rPr>
              <a:t>Xét f7 vì CG ⊆Y</a:t>
            </a:r>
            <a:r>
              <a:rPr lang="en-US" sz="3062" b="true">
                <a:solidFill>
                  <a:srgbClr val="5B4F47"/>
                </a:solidFill>
                <a:latin typeface="Lora Bold"/>
                <a:ea typeface="Lora Bold"/>
                <a:cs typeface="Lora Bold"/>
                <a:sym typeface="Lora Bold"/>
              </a:rPr>
              <a:t>0</a:t>
            </a:r>
            <a:r>
              <a:rPr lang="en-US" sz="3062" b="true">
                <a:solidFill>
                  <a:srgbClr val="5B4F47"/>
                </a:solidFill>
                <a:latin typeface="Lora Bold"/>
                <a:ea typeface="Lora Bold"/>
                <a:cs typeface="Lora Bold"/>
                <a:sym typeface="Lora Bold"/>
              </a:rPr>
              <a:t> =&gt; Y</a:t>
            </a:r>
            <a:r>
              <a:rPr lang="en-US" sz="3062" b="true">
                <a:solidFill>
                  <a:srgbClr val="5B4F47"/>
                </a:solidFill>
                <a:latin typeface="Lora Bold"/>
                <a:ea typeface="Lora Bold"/>
                <a:cs typeface="Lora Bold"/>
                <a:sym typeface="Lora Bold"/>
              </a:rPr>
              <a:t>1 </a:t>
            </a:r>
            <a:r>
              <a:rPr lang="en-US" sz="3062" b="true">
                <a:solidFill>
                  <a:srgbClr val="5B4F47"/>
                </a:solidFill>
                <a:latin typeface="Lora Bold"/>
                <a:ea typeface="Lora Bold"/>
                <a:cs typeface="Lora Bold"/>
                <a:sym typeface="Lora Bold"/>
              </a:rPr>
              <a:t>= BCDEG ∪ BD = BCDEG loại f7</a:t>
            </a:r>
          </a:p>
          <a:p>
            <a:pPr algn="l">
              <a:lnSpc>
                <a:spcPts val="4286"/>
              </a:lnSpc>
            </a:pPr>
            <a:r>
              <a:rPr lang="en-US" sz="3062" b="true">
                <a:solidFill>
                  <a:srgbClr val="5B4F47"/>
                </a:solidFill>
                <a:latin typeface="Lora Bold"/>
                <a:ea typeface="Lora Bold"/>
                <a:cs typeface="Lora Bold"/>
                <a:sym typeface="Lora Bold"/>
              </a:rPr>
              <a:t>Xét f8 vì CE ⊆Y</a:t>
            </a:r>
            <a:r>
              <a:rPr lang="en-US" sz="3062" b="true">
                <a:solidFill>
                  <a:srgbClr val="5B4F47"/>
                </a:solidFill>
                <a:latin typeface="Lora Bold"/>
                <a:ea typeface="Lora Bold"/>
                <a:cs typeface="Lora Bold"/>
                <a:sym typeface="Lora Bold"/>
              </a:rPr>
              <a:t>1</a:t>
            </a:r>
            <a:r>
              <a:rPr lang="en-US" sz="3062" b="true">
                <a:solidFill>
                  <a:srgbClr val="5B4F47"/>
                </a:solidFill>
                <a:latin typeface="Lora Bold"/>
                <a:ea typeface="Lora Bold"/>
                <a:cs typeface="Lora Bold"/>
                <a:sym typeface="Lora Bold"/>
              </a:rPr>
              <a:t> =&gt; Y</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 BCDEG ∪ AG = ABCDEG </a:t>
            </a:r>
          </a:p>
          <a:p>
            <a:pPr algn="l">
              <a:lnSpc>
                <a:spcPts val="4286"/>
              </a:lnSpc>
            </a:pPr>
            <a:r>
              <a:rPr lang="en-US" sz="3062" b="true">
                <a:solidFill>
                  <a:srgbClr val="5B4F47"/>
                </a:solidFill>
                <a:latin typeface="Lora Bold"/>
                <a:ea typeface="Lora Bold"/>
                <a:cs typeface="Lora Bold"/>
                <a:sym typeface="Lora Bold"/>
              </a:rPr>
              <a:t>=&gt; Y’ = Y</a:t>
            </a:r>
            <a:r>
              <a:rPr lang="en-US" sz="3062" b="true">
                <a:solidFill>
                  <a:srgbClr val="5B4F47"/>
                </a:solidFill>
                <a:latin typeface="Lora Bold"/>
                <a:ea typeface="Lora Bold"/>
                <a:cs typeface="Lora Bold"/>
                <a:sym typeface="Lora Bold"/>
              </a:rPr>
              <a:t>2 </a:t>
            </a:r>
            <a:r>
              <a:rPr lang="en-US" sz="3062" b="true">
                <a:solidFill>
                  <a:srgbClr val="5B4F47"/>
                </a:solidFill>
                <a:latin typeface="Lora Bold"/>
                <a:ea typeface="Lora Bold"/>
                <a:cs typeface="Lora Bold"/>
                <a:sym typeface="Lora Bold"/>
              </a:rPr>
              <a:t>{ABCDEG} là bao đóng của Y</a:t>
            </a:r>
          </a:p>
          <a:p>
            <a:pPr algn="l">
              <a:lnSpc>
                <a:spcPts val="4286"/>
              </a:lnSpc>
            </a:pPr>
          </a:p>
        </p:txBody>
      </p:sp>
      <p:grpSp>
        <p:nvGrpSpPr>
          <p:cNvPr name="Group 8" id="8"/>
          <p:cNvGrpSpPr/>
          <p:nvPr/>
        </p:nvGrpSpPr>
        <p:grpSpPr>
          <a:xfrm rot="0">
            <a:off x="13644968" y="9402919"/>
            <a:ext cx="3920859" cy="614214"/>
            <a:chOff x="0" y="0"/>
            <a:chExt cx="1032654" cy="161768"/>
          </a:xfrm>
        </p:grpSpPr>
        <p:sp>
          <p:nvSpPr>
            <p:cNvPr name="Freeform 9" id="9"/>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0" id="10"/>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692416" y="206825"/>
            <a:ext cx="14903168" cy="9873349"/>
          </a:xfrm>
          <a:custGeom>
            <a:avLst/>
            <a:gdLst/>
            <a:ahLst/>
            <a:cxnLst/>
            <a:rect r="r" b="b" t="t" l="l"/>
            <a:pathLst>
              <a:path h="9873349" w="14903168">
                <a:moveTo>
                  <a:pt x="0" y="0"/>
                </a:moveTo>
                <a:lnTo>
                  <a:pt x="14903168" y="0"/>
                </a:lnTo>
                <a:lnTo>
                  <a:pt x="14903168" y="9873350"/>
                </a:lnTo>
                <a:lnTo>
                  <a:pt x="0" y="987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276286">
            <a:off x="14739857" y="8217970"/>
            <a:ext cx="1460693" cy="2585297"/>
          </a:xfrm>
          <a:custGeom>
            <a:avLst/>
            <a:gdLst/>
            <a:ahLst/>
            <a:cxnLst/>
            <a:rect r="r" b="b" t="t" l="l"/>
            <a:pathLst>
              <a:path h="2585297" w="1460693">
                <a:moveTo>
                  <a:pt x="0" y="0"/>
                </a:moveTo>
                <a:lnTo>
                  <a:pt x="1460692" y="0"/>
                </a:lnTo>
                <a:lnTo>
                  <a:pt x="1460692" y="2585297"/>
                </a:lnTo>
                <a:lnTo>
                  <a:pt x="0" y="2585297"/>
                </a:lnTo>
                <a:lnTo>
                  <a:pt x="0" y="0"/>
                </a:lnTo>
                <a:close/>
              </a:path>
            </a:pathLst>
          </a:custGeom>
          <a:blipFill>
            <a:blip r:embed="rId5"/>
            <a:stretch>
              <a:fillRect l="0" t="0" r="0" b="0"/>
            </a:stretch>
          </a:blipFill>
        </p:spPr>
      </p:sp>
      <p:sp>
        <p:nvSpPr>
          <p:cNvPr name="TextBox 5" id="5"/>
          <p:cNvSpPr txBox="true"/>
          <p:nvPr/>
        </p:nvSpPr>
        <p:spPr>
          <a:xfrm rot="0">
            <a:off x="2077701" y="819825"/>
            <a:ext cx="14517883" cy="1724660"/>
          </a:xfrm>
          <a:prstGeom prst="rect">
            <a:avLst/>
          </a:prstGeom>
        </p:spPr>
        <p:txBody>
          <a:bodyPr anchor="t" rtlCol="false" tIns="0" lIns="0" bIns="0" rIns="0">
            <a:spAutoFit/>
          </a:bodyPr>
          <a:lstStyle/>
          <a:p>
            <a:pPr algn="l" marL="0" indent="0" lvl="0">
              <a:lnSpc>
                <a:spcPts val="3399"/>
              </a:lnSpc>
              <a:spcBef>
                <a:spcPct val="0"/>
              </a:spcBef>
            </a:pPr>
            <a:r>
              <a:rPr lang="en-US" b="true" sz="3399">
                <a:solidFill>
                  <a:srgbClr val="433831"/>
                </a:solidFill>
                <a:latin typeface="Lora Bold"/>
                <a:ea typeface="Lora Bold"/>
                <a:cs typeface="Lora Bold"/>
                <a:sym typeface="Lora Bold"/>
              </a:rPr>
              <a:t> </a:t>
            </a:r>
            <a:r>
              <a:rPr lang="en-US" b="true" sz="3399">
                <a:solidFill>
                  <a:srgbClr val="FF4500"/>
                </a:solidFill>
                <a:latin typeface="Lora Bold"/>
                <a:ea typeface="Lora Bold"/>
                <a:cs typeface="Lora Bold"/>
                <a:sym typeface="Lora Bold"/>
              </a:rPr>
              <a:t>3/ CHO</a:t>
            </a:r>
            <a:r>
              <a:rPr lang="en-US" b="true" sz="3399" strike="noStrike" u="none">
                <a:solidFill>
                  <a:srgbClr val="FF4500"/>
                </a:solidFill>
                <a:latin typeface="Lora Bold"/>
                <a:ea typeface="Lora Bold"/>
                <a:cs typeface="Lora Bold"/>
                <a:sym typeface="Lora Bold"/>
              </a:rPr>
              <a:t> LƯỢC ĐỒ QUAN HỆ Q VÀ TẬP PHỤ THUỘC HÀM F </a:t>
            </a:r>
          </a:p>
          <a:p>
            <a:pPr algn="l" marL="0" indent="0" lvl="0">
              <a:lnSpc>
                <a:spcPts val="3399"/>
              </a:lnSpc>
              <a:spcBef>
                <a:spcPct val="0"/>
              </a:spcBef>
            </a:pPr>
            <a:r>
              <a:rPr lang="en-US" b="true" sz="3399" strike="noStrike" u="none">
                <a:solidFill>
                  <a:srgbClr val="FF4500"/>
                </a:solidFill>
                <a:latin typeface="Lora Bold"/>
                <a:ea typeface="Lora Bold"/>
                <a:cs typeface="Lora Bold"/>
                <a:sym typeface="Lora Bold"/>
              </a:rPr>
              <a:t>A) F={AB→E;AG→I;BE→I;E→G;GI→ H} CHỨNG MINH RẰNG AB → GH.</a:t>
            </a:r>
          </a:p>
          <a:p>
            <a:pPr algn="l" marL="0" indent="0" lvl="0">
              <a:lnSpc>
                <a:spcPts val="3399"/>
              </a:lnSpc>
              <a:spcBef>
                <a:spcPct val="0"/>
              </a:spcBef>
            </a:pPr>
            <a:r>
              <a:rPr lang="en-US" b="true" sz="3399" strike="noStrike" u="none">
                <a:solidFill>
                  <a:srgbClr val="FF4500"/>
                </a:solidFill>
                <a:latin typeface="Lora Bold"/>
                <a:ea typeface="Lora Bold"/>
                <a:cs typeface="Lora Bold"/>
                <a:sym typeface="Lora Bold"/>
              </a:rPr>
              <a:t> B) F={AB→C;B→D;CD→E;CE→GH;G→A} CHỨNG MINH RẰNG AB → E; AB → G</a:t>
            </a:r>
          </a:p>
        </p:txBody>
      </p:sp>
      <p:sp>
        <p:nvSpPr>
          <p:cNvPr name="Freeform 6" id="6"/>
          <p:cNvSpPr/>
          <p:nvPr/>
        </p:nvSpPr>
        <p:spPr>
          <a:xfrm flipH="false" flipV="false" rot="1910026">
            <a:off x="15081562" y="192069"/>
            <a:ext cx="3028044" cy="706544"/>
          </a:xfrm>
          <a:custGeom>
            <a:avLst/>
            <a:gdLst/>
            <a:ahLst/>
            <a:cxnLst/>
            <a:rect r="r" b="b" t="t" l="l"/>
            <a:pathLst>
              <a:path h="706544" w="3028044">
                <a:moveTo>
                  <a:pt x="0" y="0"/>
                </a:moveTo>
                <a:lnTo>
                  <a:pt x="3028044" y="0"/>
                </a:lnTo>
                <a:lnTo>
                  <a:pt x="3028044" y="706544"/>
                </a:lnTo>
                <a:lnTo>
                  <a:pt x="0" y="706544"/>
                </a:lnTo>
                <a:lnTo>
                  <a:pt x="0" y="0"/>
                </a:lnTo>
                <a:close/>
              </a:path>
            </a:pathLst>
          </a:custGeom>
          <a:blipFill>
            <a:blip r:embed="rId6"/>
            <a:stretch>
              <a:fillRect l="0" t="0" r="0" b="0"/>
            </a:stretch>
          </a:blipFill>
        </p:spPr>
      </p:sp>
      <p:sp>
        <p:nvSpPr>
          <p:cNvPr name="Freeform 7" id="7"/>
          <p:cNvSpPr/>
          <p:nvPr/>
        </p:nvSpPr>
        <p:spPr>
          <a:xfrm flipH="true" flipV="false" rot="1096233">
            <a:off x="15907555" y="3662542"/>
            <a:ext cx="4533900" cy="2533317"/>
          </a:xfrm>
          <a:custGeom>
            <a:avLst/>
            <a:gdLst/>
            <a:ahLst/>
            <a:cxnLst/>
            <a:rect r="r" b="b" t="t" l="l"/>
            <a:pathLst>
              <a:path h="2533317" w="4533900">
                <a:moveTo>
                  <a:pt x="4533900" y="0"/>
                </a:moveTo>
                <a:lnTo>
                  <a:pt x="0" y="0"/>
                </a:lnTo>
                <a:lnTo>
                  <a:pt x="0" y="2533316"/>
                </a:lnTo>
                <a:lnTo>
                  <a:pt x="4533900" y="2533316"/>
                </a:lnTo>
                <a:lnTo>
                  <a:pt x="45339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rot="0">
            <a:off x="2722753" y="3015699"/>
            <a:ext cx="4021345" cy="6632408"/>
          </a:xfrm>
          <a:prstGeom prst="rect">
            <a:avLst/>
          </a:prstGeom>
          <a:solidFill>
            <a:srgbClr val="F8F7F4"/>
          </a:solidFill>
        </p:spPr>
      </p:sp>
      <p:sp>
        <p:nvSpPr>
          <p:cNvPr name="AutoShape 9" id="9"/>
          <p:cNvSpPr/>
          <p:nvPr/>
        </p:nvSpPr>
        <p:spPr>
          <a:xfrm rot="0">
            <a:off x="9696418" y="3015699"/>
            <a:ext cx="4128698" cy="6494919"/>
          </a:xfrm>
          <a:prstGeom prst="rect">
            <a:avLst/>
          </a:prstGeom>
          <a:solidFill>
            <a:srgbClr val="F8F7F4"/>
          </a:solidFill>
        </p:spPr>
      </p:sp>
      <p:sp>
        <p:nvSpPr>
          <p:cNvPr name="Freeform 10" id="10"/>
          <p:cNvSpPr/>
          <p:nvPr/>
        </p:nvSpPr>
        <p:spPr>
          <a:xfrm flipH="false" flipV="false" rot="0">
            <a:off x="7762731" y="2057400"/>
            <a:ext cx="1425428" cy="7453218"/>
          </a:xfrm>
          <a:custGeom>
            <a:avLst/>
            <a:gdLst/>
            <a:ahLst/>
            <a:cxnLst/>
            <a:rect r="r" b="b" t="t" l="l"/>
            <a:pathLst>
              <a:path h="7453218" w="1425428">
                <a:moveTo>
                  <a:pt x="0" y="0"/>
                </a:moveTo>
                <a:lnTo>
                  <a:pt x="1425428" y="0"/>
                </a:lnTo>
                <a:lnTo>
                  <a:pt x="1425428" y="7453218"/>
                </a:lnTo>
                <a:lnTo>
                  <a:pt x="0" y="7453218"/>
                </a:lnTo>
                <a:lnTo>
                  <a:pt x="0" y="0"/>
                </a:lnTo>
                <a:close/>
              </a:path>
            </a:pathLst>
          </a:custGeom>
          <a:blipFill>
            <a:blip r:embed="rId9"/>
            <a:stretch>
              <a:fillRect l="0" t="0" r="0" b="0"/>
            </a:stretch>
          </a:blipFill>
        </p:spPr>
      </p:sp>
      <p:sp>
        <p:nvSpPr>
          <p:cNvPr name="TextBox 11" id="11"/>
          <p:cNvSpPr txBox="true"/>
          <p:nvPr/>
        </p:nvSpPr>
        <p:spPr>
          <a:xfrm rot="0">
            <a:off x="2991124" y="3434514"/>
            <a:ext cx="3484602" cy="5925195"/>
          </a:xfrm>
          <a:prstGeom prst="rect">
            <a:avLst/>
          </a:prstGeom>
        </p:spPr>
        <p:txBody>
          <a:bodyPr anchor="t" rtlCol="false" tIns="0" lIns="0" bIns="0" rIns="0">
            <a:spAutoFit/>
          </a:bodyPr>
          <a:lstStyle/>
          <a:p>
            <a:pPr algn="l">
              <a:lnSpc>
                <a:spcPts val="3639"/>
              </a:lnSpc>
            </a:pPr>
            <a:r>
              <a:rPr lang="en-US" sz="2599" b="true">
                <a:solidFill>
                  <a:srgbClr val="433831"/>
                </a:solidFill>
                <a:latin typeface="Lora Bold"/>
                <a:ea typeface="Lora Bold"/>
                <a:cs typeface="Lora Bold"/>
                <a:sym typeface="Lora Bold"/>
              </a:rPr>
              <a:t>a) AB → GH</a:t>
            </a:r>
          </a:p>
          <a:p>
            <a:pPr algn="l">
              <a:lnSpc>
                <a:spcPts val="3639"/>
              </a:lnSpc>
            </a:pPr>
            <a:r>
              <a:rPr lang="en-US" sz="2599" b="true">
                <a:solidFill>
                  <a:srgbClr val="433831"/>
                </a:solidFill>
                <a:latin typeface="Lora Bold"/>
                <a:ea typeface="Lora Bold"/>
                <a:cs typeface="Lora Bold"/>
                <a:sym typeface="Lora Bold"/>
              </a:rPr>
              <a:t>1) AB → E ( từ F)</a:t>
            </a:r>
          </a:p>
          <a:p>
            <a:pPr algn="l">
              <a:lnSpc>
                <a:spcPts val="3639"/>
              </a:lnSpc>
            </a:pPr>
            <a:r>
              <a:rPr lang="en-US" sz="2599" b="true">
                <a:solidFill>
                  <a:srgbClr val="433831"/>
                </a:solidFill>
                <a:latin typeface="Lora Bold"/>
                <a:ea typeface="Lora Bold"/>
                <a:cs typeface="Lora Bold"/>
                <a:sym typeface="Lora Bold"/>
              </a:rPr>
              <a:t>2) E → G ( từ F)</a:t>
            </a:r>
          </a:p>
          <a:p>
            <a:pPr algn="l">
              <a:lnSpc>
                <a:spcPts val="3639"/>
              </a:lnSpc>
            </a:pPr>
            <a:r>
              <a:rPr lang="en-US" sz="2599" b="true">
                <a:solidFill>
                  <a:srgbClr val="433831"/>
                </a:solidFill>
                <a:latin typeface="Lora Bold"/>
                <a:ea typeface="Lora Bold"/>
                <a:cs typeface="Lora Bold"/>
                <a:sym typeface="Lora Bold"/>
              </a:rPr>
              <a:t>3) AB →G (bắc cầu)</a:t>
            </a:r>
          </a:p>
          <a:p>
            <a:pPr algn="l">
              <a:lnSpc>
                <a:spcPts val="3639"/>
              </a:lnSpc>
            </a:pPr>
            <a:r>
              <a:rPr lang="en-US" sz="2599" b="true">
                <a:solidFill>
                  <a:srgbClr val="433831"/>
                </a:solidFill>
                <a:latin typeface="Lora Bold"/>
                <a:ea typeface="Lora Bold"/>
                <a:cs typeface="Lora Bold"/>
                <a:sym typeface="Lora Bold"/>
              </a:rPr>
              <a:t>4) AB → B (phản xạ)</a:t>
            </a:r>
          </a:p>
          <a:p>
            <a:pPr algn="l">
              <a:lnSpc>
                <a:spcPts val="3639"/>
              </a:lnSpc>
            </a:pPr>
            <a:r>
              <a:rPr lang="en-US" sz="2599" b="true">
                <a:solidFill>
                  <a:srgbClr val="433831"/>
                </a:solidFill>
                <a:latin typeface="Lora Bold"/>
                <a:ea typeface="Lora Bold"/>
                <a:cs typeface="Lora Bold"/>
                <a:sym typeface="Lora Bold"/>
              </a:rPr>
              <a:t>5) AB → BE (hợp 1, 4 )</a:t>
            </a:r>
          </a:p>
          <a:p>
            <a:pPr algn="l">
              <a:lnSpc>
                <a:spcPts val="3639"/>
              </a:lnSpc>
            </a:pPr>
            <a:r>
              <a:rPr lang="en-US" sz="2599" b="true">
                <a:solidFill>
                  <a:srgbClr val="433831"/>
                </a:solidFill>
                <a:latin typeface="Lora Bold"/>
                <a:ea typeface="Lora Bold"/>
                <a:cs typeface="Lora Bold"/>
                <a:sym typeface="Lora Bold"/>
              </a:rPr>
              <a:t>6) BE → I (từ F)</a:t>
            </a:r>
          </a:p>
          <a:p>
            <a:pPr algn="l">
              <a:lnSpc>
                <a:spcPts val="3639"/>
              </a:lnSpc>
            </a:pPr>
            <a:r>
              <a:rPr lang="en-US" sz="2599" b="true">
                <a:solidFill>
                  <a:srgbClr val="433831"/>
                </a:solidFill>
                <a:latin typeface="Lora Bold"/>
                <a:ea typeface="Lora Bold"/>
                <a:cs typeface="Lora Bold"/>
                <a:sym typeface="Lora Bold"/>
              </a:rPr>
              <a:t>7) AB →I ( bắc cầu)</a:t>
            </a:r>
          </a:p>
          <a:p>
            <a:pPr algn="l">
              <a:lnSpc>
                <a:spcPts val="3639"/>
              </a:lnSpc>
            </a:pPr>
            <a:r>
              <a:rPr lang="en-US" sz="2599" b="true">
                <a:solidFill>
                  <a:srgbClr val="433831"/>
                </a:solidFill>
                <a:latin typeface="Lora Bold"/>
                <a:ea typeface="Lora Bold"/>
                <a:cs typeface="Lora Bold"/>
                <a:sym typeface="Lora Bold"/>
              </a:rPr>
              <a:t>8) AB → GI (hợp 3, 7)</a:t>
            </a:r>
          </a:p>
          <a:p>
            <a:pPr algn="l">
              <a:lnSpc>
                <a:spcPts val="3639"/>
              </a:lnSpc>
            </a:pPr>
            <a:r>
              <a:rPr lang="en-US" sz="2599" b="true">
                <a:solidFill>
                  <a:srgbClr val="433831"/>
                </a:solidFill>
                <a:latin typeface="Lora Bold"/>
                <a:ea typeface="Lora Bold"/>
                <a:cs typeface="Lora Bold"/>
                <a:sym typeface="Lora Bold"/>
              </a:rPr>
              <a:t>9) GI → H (từ F)</a:t>
            </a:r>
          </a:p>
          <a:p>
            <a:pPr algn="l">
              <a:lnSpc>
                <a:spcPts val="3639"/>
              </a:lnSpc>
            </a:pPr>
            <a:r>
              <a:rPr lang="en-US" sz="2599" b="true">
                <a:solidFill>
                  <a:srgbClr val="433831"/>
                </a:solidFill>
                <a:latin typeface="Lora Bold"/>
                <a:ea typeface="Lora Bold"/>
                <a:cs typeface="Lora Bold"/>
                <a:sym typeface="Lora Bold"/>
              </a:rPr>
              <a:t>10) AB → H (bắc cầu)</a:t>
            </a:r>
          </a:p>
          <a:p>
            <a:pPr algn="l">
              <a:lnSpc>
                <a:spcPts val="3639"/>
              </a:lnSpc>
            </a:pPr>
            <a:r>
              <a:rPr lang="en-US" sz="2599" b="true">
                <a:solidFill>
                  <a:srgbClr val="433831"/>
                </a:solidFill>
                <a:latin typeface="Lora Bold"/>
                <a:ea typeface="Lora Bold"/>
                <a:cs typeface="Lora Bold"/>
                <a:sym typeface="Lora Bold"/>
              </a:rPr>
              <a:t>=&gt; AB → GH (hợp 3,10)</a:t>
            </a:r>
          </a:p>
          <a:p>
            <a:pPr algn="l">
              <a:lnSpc>
                <a:spcPts val="3639"/>
              </a:lnSpc>
            </a:pPr>
          </a:p>
        </p:txBody>
      </p:sp>
      <p:sp>
        <p:nvSpPr>
          <p:cNvPr name="TextBox 12" id="12"/>
          <p:cNvSpPr txBox="true"/>
          <p:nvPr/>
        </p:nvSpPr>
        <p:spPr>
          <a:xfrm rot="0">
            <a:off x="10145161" y="3164428"/>
            <a:ext cx="3049952" cy="6465366"/>
          </a:xfrm>
          <a:prstGeom prst="rect">
            <a:avLst/>
          </a:prstGeom>
        </p:spPr>
        <p:txBody>
          <a:bodyPr anchor="t" rtlCol="false" tIns="0" lIns="0" bIns="0" rIns="0">
            <a:spAutoFit/>
          </a:bodyPr>
          <a:lstStyle/>
          <a:p>
            <a:pPr algn="l">
              <a:lnSpc>
                <a:spcPts val="3222"/>
              </a:lnSpc>
            </a:pPr>
            <a:r>
              <a:rPr lang="en-US" sz="2301">
                <a:solidFill>
                  <a:srgbClr val="433831"/>
                </a:solidFill>
                <a:latin typeface="Canva Sans"/>
                <a:ea typeface="Canva Sans"/>
                <a:cs typeface="Canva Sans"/>
                <a:sym typeface="Canva Sans"/>
              </a:rPr>
              <a:t>b) </a:t>
            </a:r>
            <a:r>
              <a:rPr lang="en-US" sz="2301">
                <a:solidFill>
                  <a:srgbClr val="433831"/>
                </a:solidFill>
                <a:latin typeface="Canva Sans"/>
                <a:ea typeface="Canva Sans"/>
                <a:cs typeface="Canva Sans"/>
                <a:sym typeface="Canva Sans"/>
              </a:rPr>
              <a:t>AB → E; AB → G</a:t>
            </a:r>
          </a:p>
          <a:p>
            <a:pPr algn="l">
              <a:lnSpc>
                <a:spcPts val="3222"/>
              </a:lnSpc>
            </a:pPr>
            <a:r>
              <a:rPr lang="en-US" sz="2301">
                <a:solidFill>
                  <a:srgbClr val="433831"/>
                </a:solidFill>
                <a:latin typeface="Canva Sans"/>
                <a:ea typeface="Canva Sans"/>
                <a:cs typeface="Canva Sans"/>
                <a:sym typeface="Canva Sans"/>
              </a:rPr>
              <a:t>1) AB → C (từ F)</a:t>
            </a:r>
          </a:p>
          <a:p>
            <a:pPr algn="l">
              <a:lnSpc>
                <a:spcPts val="3222"/>
              </a:lnSpc>
            </a:pPr>
            <a:r>
              <a:rPr lang="en-US" sz="2301">
                <a:solidFill>
                  <a:srgbClr val="433831"/>
                </a:solidFill>
                <a:latin typeface="Canva Sans"/>
                <a:ea typeface="Canva Sans"/>
                <a:cs typeface="Canva Sans"/>
                <a:sym typeface="Canva Sans"/>
              </a:rPr>
              <a:t>2)  B → D (từ F)</a:t>
            </a:r>
          </a:p>
          <a:p>
            <a:pPr algn="l">
              <a:lnSpc>
                <a:spcPts val="3222"/>
              </a:lnSpc>
            </a:pPr>
            <a:r>
              <a:rPr lang="en-US" sz="2301">
                <a:solidFill>
                  <a:srgbClr val="433831"/>
                </a:solidFill>
                <a:latin typeface="Canva Sans"/>
                <a:ea typeface="Canva Sans"/>
                <a:cs typeface="Canva Sans"/>
                <a:sym typeface="Canva Sans"/>
              </a:rPr>
              <a:t>3) AB → B (phản xạ)</a:t>
            </a:r>
          </a:p>
          <a:p>
            <a:pPr algn="l">
              <a:lnSpc>
                <a:spcPts val="3222"/>
              </a:lnSpc>
            </a:pPr>
            <a:r>
              <a:rPr lang="en-US" sz="2301">
                <a:solidFill>
                  <a:srgbClr val="433831"/>
                </a:solidFill>
                <a:latin typeface="Canva Sans"/>
                <a:ea typeface="Canva Sans"/>
                <a:cs typeface="Canva Sans"/>
                <a:sym typeface="Canva Sans"/>
              </a:rPr>
              <a:t>4) AB → D ( bắc cầu)</a:t>
            </a:r>
          </a:p>
          <a:p>
            <a:pPr algn="l">
              <a:lnSpc>
                <a:spcPts val="3222"/>
              </a:lnSpc>
            </a:pPr>
            <a:r>
              <a:rPr lang="en-US" sz="2301">
                <a:solidFill>
                  <a:srgbClr val="433831"/>
                </a:solidFill>
                <a:latin typeface="Canva Sans"/>
                <a:ea typeface="Canva Sans"/>
                <a:cs typeface="Canva Sans"/>
                <a:sym typeface="Canva Sans"/>
              </a:rPr>
              <a:t>5) CD → E (từ F)</a:t>
            </a:r>
          </a:p>
          <a:p>
            <a:pPr algn="l">
              <a:lnSpc>
                <a:spcPts val="3222"/>
              </a:lnSpc>
            </a:pPr>
            <a:r>
              <a:rPr lang="en-US" sz="2301">
                <a:solidFill>
                  <a:srgbClr val="433831"/>
                </a:solidFill>
                <a:latin typeface="Canva Sans"/>
                <a:ea typeface="Canva Sans"/>
                <a:cs typeface="Canva Sans"/>
                <a:sym typeface="Canva Sans"/>
              </a:rPr>
              <a:t>6) AB → CD (hợp 1, 4 )</a:t>
            </a:r>
          </a:p>
          <a:p>
            <a:pPr algn="l">
              <a:lnSpc>
                <a:spcPts val="3222"/>
              </a:lnSpc>
            </a:pPr>
            <a:r>
              <a:rPr lang="en-US" sz="2301">
                <a:solidFill>
                  <a:srgbClr val="433831"/>
                </a:solidFill>
                <a:latin typeface="Canva Sans"/>
                <a:ea typeface="Canva Sans"/>
                <a:cs typeface="Canva Sans"/>
                <a:sym typeface="Canva Sans"/>
              </a:rPr>
              <a:t>=&gt; AB → E ( bắc cầu )</a:t>
            </a:r>
          </a:p>
          <a:p>
            <a:pPr algn="l">
              <a:lnSpc>
                <a:spcPts val="3222"/>
              </a:lnSpc>
            </a:pPr>
          </a:p>
          <a:p>
            <a:pPr algn="l">
              <a:lnSpc>
                <a:spcPts val="3222"/>
              </a:lnSpc>
            </a:pPr>
            <a:r>
              <a:rPr lang="en-US" sz="2301">
                <a:solidFill>
                  <a:srgbClr val="433831"/>
                </a:solidFill>
                <a:latin typeface="Canva Sans"/>
                <a:ea typeface="Canva Sans"/>
                <a:cs typeface="Canva Sans"/>
                <a:sym typeface="Canva Sans"/>
              </a:rPr>
              <a:t>1) AB → E (cmt)</a:t>
            </a:r>
          </a:p>
          <a:p>
            <a:pPr algn="l">
              <a:lnSpc>
                <a:spcPts val="3222"/>
              </a:lnSpc>
            </a:pPr>
            <a:r>
              <a:rPr lang="en-US" sz="2301">
                <a:solidFill>
                  <a:srgbClr val="433831"/>
                </a:solidFill>
                <a:latin typeface="Canva Sans"/>
                <a:ea typeface="Canva Sans"/>
                <a:cs typeface="Canva Sans"/>
                <a:sym typeface="Canva Sans"/>
              </a:rPr>
              <a:t>2) AB → C ( từ F)</a:t>
            </a:r>
          </a:p>
          <a:p>
            <a:pPr algn="l">
              <a:lnSpc>
                <a:spcPts val="3222"/>
              </a:lnSpc>
            </a:pPr>
            <a:r>
              <a:rPr lang="en-US" sz="2301">
                <a:solidFill>
                  <a:srgbClr val="433831"/>
                </a:solidFill>
                <a:latin typeface="Canva Sans"/>
                <a:ea typeface="Canva Sans"/>
                <a:cs typeface="Canva Sans"/>
                <a:sym typeface="Canva Sans"/>
              </a:rPr>
              <a:t>3) AB → CE (hợp 1,2 )</a:t>
            </a:r>
          </a:p>
          <a:p>
            <a:pPr algn="l">
              <a:lnSpc>
                <a:spcPts val="3222"/>
              </a:lnSpc>
            </a:pPr>
            <a:r>
              <a:rPr lang="en-US" sz="2301">
                <a:solidFill>
                  <a:srgbClr val="433831"/>
                </a:solidFill>
                <a:latin typeface="Canva Sans"/>
                <a:ea typeface="Canva Sans"/>
                <a:cs typeface="Canva Sans"/>
                <a:sym typeface="Canva Sans"/>
              </a:rPr>
              <a:t>4) CE → GH ( từ F )</a:t>
            </a:r>
          </a:p>
          <a:p>
            <a:pPr algn="l">
              <a:lnSpc>
                <a:spcPts val="3222"/>
              </a:lnSpc>
            </a:pPr>
            <a:r>
              <a:rPr lang="en-US" sz="2301">
                <a:solidFill>
                  <a:srgbClr val="433831"/>
                </a:solidFill>
                <a:latin typeface="Canva Sans"/>
                <a:ea typeface="Canva Sans"/>
                <a:cs typeface="Canva Sans"/>
                <a:sym typeface="Canva Sans"/>
              </a:rPr>
              <a:t>5) AB → GH ( bắc cầu )</a:t>
            </a:r>
          </a:p>
          <a:p>
            <a:pPr algn="l">
              <a:lnSpc>
                <a:spcPts val="3222"/>
              </a:lnSpc>
            </a:pPr>
            <a:r>
              <a:rPr lang="en-US" sz="2301">
                <a:solidFill>
                  <a:srgbClr val="433831"/>
                </a:solidFill>
                <a:latin typeface="Canva Sans"/>
                <a:ea typeface="Canva Sans"/>
                <a:cs typeface="Canva Sans"/>
                <a:sym typeface="Canva Sans"/>
              </a:rPr>
              <a:t>=&gt; AB → G(phân rã )</a:t>
            </a:r>
          </a:p>
          <a:p>
            <a:pPr algn="l">
              <a:lnSpc>
                <a:spcPts val="3222"/>
              </a:lnSpc>
            </a:pPr>
          </a:p>
        </p:txBody>
      </p:sp>
      <p:grpSp>
        <p:nvGrpSpPr>
          <p:cNvPr name="Group 13" id="13"/>
          <p:cNvGrpSpPr/>
          <p:nvPr/>
        </p:nvGrpSpPr>
        <p:grpSpPr>
          <a:xfrm rot="0">
            <a:off x="0" y="9656731"/>
            <a:ext cx="3920859" cy="614214"/>
            <a:chOff x="0" y="0"/>
            <a:chExt cx="1032654" cy="161768"/>
          </a:xfrm>
        </p:grpSpPr>
        <p:sp>
          <p:nvSpPr>
            <p:cNvPr name="Freeform 14" id="14"/>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5" id="15"/>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508468">
            <a:off x="-3101614" y="6865769"/>
            <a:ext cx="4331226" cy="7028358"/>
          </a:xfrm>
          <a:custGeom>
            <a:avLst/>
            <a:gdLst/>
            <a:ahLst/>
            <a:cxnLst/>
            <a:rect r="r" b="b" t="t" l="l"/>
            <a:pathLst>
              <a:path h="7028358" w="4331226">
                <a:moveTo>
                  <a:pt x="0" y="0"/>
                </a:moveTo>
                <a:lnTo>
                  <a:pt x="4331226" y="0"/>
                </a:lnTo>
                <a:lnTo>
                  <a:pt x="4331226" y="7028358"/>
                </a:lnTo>
                <a:lnTo>
                  <a:pt x="0" y="702835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258080">
            <a:off x="16051103" y="-3241349"/>
            <a:ext cx="7333598" cy="7333598"/>
            <a:chOff x="0" y="0"/>
            <a:chExt cx="19050000" cy="19050000"/>
          </a:xfrm>
        </p:grpSpPr>
        <p:sp>
          <p:nvSpPr>
            <p:cNvPr name="Freeform 5" id="5"/>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4"/>
              <a:stretch>
                <a:fillRect l="-39285" t="0" r="-39285"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p:nvPr/>
        </p:nvGrpSpPr>
        <p:grpSpPr>
          <a:xfrm rot="-3069548">
            <a:off x="13004030" y="2421965"/>
            <a:ext cx="1727164" cy="3951616"/>
            <a:chOff x="0" y="0"/>
            <a:chExt cx="2302886" cy="5268822"/>
          </a:xfrm>
        </p:grpSpPr>
        <p:grpSp>
          <p:nvGrpSpPr>
            <p:cNvPr name="Group 8" id="8"/>
            <p:cNvGrpSpPr/>
            <p:nvPr/>
          </p:nvGrpSpPr>
          <p:grpSpPr>
            <a:xfrm rot="0">
              <a:off x="1594554" y="0"/>
              <a:ext cx="708331" cy="504565"/>
              <a:chOff x="0" y="0"/>
              <a:chExt cx="834390" cy="594360"/>
            </a:xfrm>
          </p:grpSpPr>
          <p:sp>
            <p:nvSpPr>
              <p:cNvPr name="Freeform 9" id="9"/>
              <p:cNvSpPr/>
              <p:nvPr/>
            </p:nvSpPr>
            <p:spPr>
              <a:xfrm flipH="false" flipV="false" rot="0">
                <a:off x="49530" y="46990"/>
                <a:ext cx="737870" cy="497840"/>
              </a:xfrm>
              <a:custGeom>
                <a:avLst/>
                <a:gdLst/>
                <a:ahLst/>
                <a:cxnLst/>
                <a:rect r="r" b="b" t="t" l="l"/>
                <a:pathLst>
                  <a:path h="497840" w="737870">
                    <a:moveTo>
                      <a:pt x="693420" y="139700"/>
                    </a:moveTo>
                    <a:cubicBezTo>
                      <a:pt x="342900" y="308610"/>
                      <a:pt x="177800" y="464820"/>
                      <a:pt x="105410" y="487680"/>
                    </a:cubicBezTo>
                    <a:cubicBezTo>
                      <a:pt x="76200" y="496570"/>
                      <a:pt x="55880" y="496570"/>
                      <a:pt x="39370" y="488950"/>
                    </a:cubicBezTo>
                    <a:cubicBezTo>
                      <a:pt x="25400" y="482600"/>
                      <a:pt x="13970" y="468630"/>
                      <a:pt x="7620" y="455930"/>
                    </a:cubicBezTo>
                    <a:cubicBezTo>
                      <a:pt x="1270" y="443230"/>
                      <a:pt x="0" y="425450"/>
                      <a:pt x="2540" y="411480"/>
                    </a:cubicBezTo>
                    <a:cubicBezTo>
                      <a:pt x="5080" y="397510"/>
                      <a:pt x="12700" y="381000"/>
                      <a:pt x="25400" y="372110"/>
                    </a:cubicBezTo>
                    <a:cubicBezTo>
                      <a:pt x="40640" y="361950"/>
                      <a:pt x="72390" y="354330"/>
                      <a:pt x="90170" y="358140"/>
                    </a:cubicBezTo>
                    <a:cubicBezTo>
                      <a:pt x="105410" y="360680"/>
                      <a:pt x="118110" y="370840"/>
                      <a:pt x="127000" y="382270"/>
                    </a:cubicBezTo>
                    <a:cubicBezTo>
                      <a:pt x="135890" y="393700"/>
                      <a:pt x="143510" y="408940"/>
                      <a:pt x="142240" y="424180"/>
                    </a:cubicBezTo>
                    <a:cubicBezTo>
                      <a:pt x="140970" y="441960"/>
                      <a:pt x="125730" y="472440"/>
                      <a:pt x="111760" y="483870"/>
                    </a:cubicBezTo>
                    <a:cubicBezTo>
                      <a:pt x="100330" y="494030"/>
                      <a:pt x="83820" y="497840"/>
                      <a:pt x="68580" y="496570"/>
                    </a:cubicBezTo>
                    <a:cubicBezTo>
                      <a:pt x="50800" y="494030"/>
                      <a:pt x="22860" y="478790"/>
                      <a:pt x="11430" y="463550"/>
                    </a:cubicBezTo>
                    <a:cubicBezTo>
                      <a:pt x="2540" y="450850"/>
                      <a:pt x="0" y="433070"/>
                      <a:pt x="1270" y="419100"/>
                    </a:cubicBezTo>
                    <a:cubicBezTo>
                      <a:pt x="2540" y="405130"/>
                      <a:pt x="7620" y="393700"/>
                      <a:pt x="20320" y="378460"/>
                    </a:cubicBezTo>
                    <a:cubicBezTo>
                      <a:pt x="52070" y="340360"/>
                      <a:pt x="154940" y="281940"/>
                      <a:pt x="240030" y="228600"/>
                    </a:cubicBezTo>
                    <a:cubicBezTo>
                      <a:pt x="350520" y="160020"/>
                      <a:pt x="561340" y="31750"/>
                      <a:pt x="631190" y="8890"/>
                    </a:cubicBezTo>
                    <a:cubicBezTo>
                      <a:pt x="655320" y="1270"/>
                      <a:pt x="666750" y="0"/>
                      <a:pt x="681990" y="3810"/>
                    </a:cubicBezTo>
                    <a:cubicBezTo>
                      <a:pt x="697230" y="7620"/>
                      <a:pt x="715010" y="21590"/>
                      <a:pt x="723900" y="35560"/>
                    </a:cubicBezTo>
                    <a:cubicBezTo>
                      <a:pt x="732790" y="49530"/>
                      <a:pt x="737870" y="69850"/>
                      <a:pt x="734060" y="86360"/>
                    </a:cubicBezTo>
                    <a:cubicBezTo>
                      <a:pt x="730250" y="105410"/>
                      <a:pt x="693420" y="139700"/>
                      <a:pt x="693420" y="139700"/>
                    </a:cubicBezTo>
                  </a:path>
                </a:pathLst>
              </a:custGeom>
              <a:solidFill>
                <a:srgbClr val="FFFFFF"/>
              </a:solidFill>
              <a:ln cap="sq">
                <a:noFill/>
                <a:prstDash val="solid"/>
                <a:miter/>
              </a:ln>
            </p:spPr>
          </p:sp>
        </p:grpSp>
        <p:grpSp>
          <p:nvGrpSpPr>
            <p:cNvPr name="Group 10" id="10"/>
            <p:cNvGrpSpPr/>
            <p:nvPr/>
          </p:nvGrpSpPr>
          <p:grpSpPr>
            <a:xfrm rot="0">
              <a:off x="909942" y="749300"/>
              <a:ext cx="495940" cy="539065"/>
              <a:chOff x="0" y="0"/>
              <a:chExt cx="584200" cy="635000"/>
            </a:xfrm>
          </p:grpSpPr>
          <p:sp>
            <p:nvSpPr>
              <p:cNvPr name="Freeform 11" id="11"/>
              <p:cNvSpPr/>
              <p:nvPr/>
            </p:nvSpPr>
            <p:spPr>
              <a:xfrm flipH="false" flipV="false" rot="0">
                <a:off x="48260" y="50800"/>
                <a:ext cx="487680" cy="534670"/>
              </a:xfrm>
              <a:custGeom>
                <a:avLst/>
                <a:gdLst/>
                <a:ahLst/>
                <a:cxnLst/>
                <a:rect r="r" b="b" t="t" l="l"/>
                <a:pathLst>
                  <a:path h="534670" w="487680">
                    <a:moveTo>
                      <a:pt x="458470" y="127000"/>
                    </a:moveTo>
                    <a:cubicBezTo>
                      <a:pt x="317500" y="229870"/>
                      <a:pt x="297180" y="251460"/>
                      <a:pt x="267970" y="287020"/>
                    </a:cubicBezTo>
                    <a:cubicBezTo>
                      <a:pt x="222250" y="342900"/>
                      <a:pt x="149860" y="483870"/>
                      <a:pt x="111760" y="515620"/>
                    </a:cubicBezTo>
                    <a:cubicBezTo>
                      <a:pt x="96520" y="528320"/>
                      <a:pt x="87630" y="533400"/>
                      <a:pt x="73660" y="533400"/>
                    </a:cubicBezTo>
                    <a:cubicBezTo>
                      <a:pt x="57150" y="533400"/>
                      <a:pt x="29210" y="521970"/>
                      <a:pt x="17780" y="510540"/>
                    </a:cubicBezTo>
                    <a:cubicBezTo>
                      <a:pt x="7620" y="500380"/>
                      <a:pt x="2540" y="483870"/>
                      <a:pt x="2540" y="471170"/>
                    </a:cubicBezTo>
                    <a:cubicBezTo>
                      <a:pt x="2540" y="458470"/>
                      <a:pt x="5080" y="441960"/>
                      <a:pt x="13970" y="431800"/>
                    </a:cubicBezTo>
                    <a:cubicBezTo>
                      <a:pt x="24130" y="419100"/>
                      <a:pt x="52070" y="405130"/>
                      <a:pt x="68580" y="403860"/>
                    </a:cubicBezTo>
                    <a:cubicBezTo>
                      <a:pt x="82550" y="402590"/>
                      <a:pt x="97790" y="408940"/>
                      <a:pt x="107950" y="416560"/>
                    </a:cubicBezTo>
                    <a:cubicBezTo>
                      <a:pt x="118110" y="424180"/>
                      <a:pt x="128270" y="438150"/>
                      <a:pt x="130810" y="452120"/>
                    </a:cubicBezTo>
                    <a:cubicBezTo>
                      <a:pt x="133350" y="468630"/>
                      <a:pt x="127000" y="496570"/>
                      <a:pt x="116840" y="510540"/>
                    </a:cubicBezTo>
                    <a:cubicBezTo>
                      <a:pt x="109220" y="521970"/>
                      <a:pt x="93980" y="529590"/>
                      <a:pt x="81280" y="532130"/>
                    </a:cubicBezTo>
                    <a:cubicBezTo>
                      <a:pt x="68580" y="534670"/>
                      <a:pt x="52070" y="534670"/>
                      <a:pt x="39370" y="527050"/>
                    </a:cubicBezTo>
                    <a:cubicBezTo>
                      <a:pt x="25400" y="518160"/>
                      <a:pt x="7620" y="495300"/>
                      <a:pt x="3810" y="478790"/>
                    </a:cubicBezTo>
                    <a:cubicBezTo>
                      <a:pt x="0" y="464820"/>
                      <a:pt x="5080" y="452120"/>
                      <a:pt x="10160" y="436880"/>
                    </a:cubicBezTo>
                    <a:cubicBezTo>
                      <a:pt x="17780" y="414020"/>
                      <a:pt x="33020" y="391160"/>
                      <a:pt x="55880" y="358140"/>
                    </a:cubicBezTo>
                    <a:cubicBezTo>
                      <a:pt x="99060" y="295910"/>
                      <a:pt x="208280" y="162560"/>
                      <a:pt x="269240" y="101600"/>
                    </a:cubicBezTo>
                    <a:cubicBezTo>
                      <a:pt x="307340" y="63500"/>
                      <a:pt x="342900" y="31750"/>
                      <a:pt x="372110" y="15240"/>
                    </a:cubicBezTo>
                    <a:cubicBezTo>
                      <a:pt x="389890" y="5080"/>
                      <a:pt x="406400" y="0"/>
                      <a:pt x="420370" y="0"/>
                    </a:cubicBezTo>
                    <a:cubicBezTo>
                      <a:pt x="431800" y="0"/>
                      <a:pt x="441960" y="3810"/>
                      <a:pt x="452120" y="10160"/>
                    </a:cubicBezTo>
                    <a:cubicBezTo>
                      <a:pt x="463550" y="19050"/>
                      <a:pt x="477520" y="36830"/>
                      <a:pt x="482600" y="50800"/>
                    </a:cubicBezTo>
                    <a:cubicBezTo>
                      <a:pt x="486410" y="62230"/>
                      <a:pt x="487680" y="73660"/>
                      <a:pt x="485140" y="85090"/>
                    </a:cubicBezTo>
                    <a:cubicBezTo>
                      <a:pt x="481330" y="99060"/>
                      <a:pt x="458470" y="127000"/>
                      <a:pt x="458470" y="127000"/>
                    </a:cubicBezTo>
                  </a:path>
                </a:pathLst>
              </a:custGeom>
              <a:solidFill>
                <a:srgbClr val="FFFFFF"/>
              </a:solidFill>
              <a:ln cap="sq">
                <a:noFill/>
                <a:prstDash val="solid"/>
                <a:miter/>
              </a:ln>
            </p:spPr>
          </p:sp>
        </p:grpSp>
        <p:grpSp>
          <p:nvGrpSpPr>
            <p:cNvPr name="Group 12" id="12"/>
            <p:cNvGrpSpPr/>
            <p:nvPr/>
          </p:nvGrpSpPr>
          <p:grpSpPr>
            <a:xfrm rot="0">
              <a:off x="338533" y="1670023"/>
              <a:ext cx="388127" cy="594050"/>
              <a:chOff x="0" y="0"/>
              <a:chExt cx="457200" cy="699770"/>
            </a:xfrm>
          </p:grpSpPr>
          <p:sp>
            <p:nvSpPr>
              <p:cNvPr name="Freeform 13" id="13"/>
              <p:cNvSpPr/>
              <p:nvPr/>
            </p:nvSpPr>
            <p:spPr>
              <a:xfrm flipH="false" flipV="false" rot="0">
                <a:off x="46990" y="46990"/>
                <a:ext cx="364490" cy="604520"/>
              </a:xfrm>
              <a:custGeom>
                <a:avLst/>
                <a:gdLst/>
                <a:ahLst/>
                <a:cxnLst/>
                <a:rect r="r" b="b" t="t" l="l"/>
                <a:pathLst>
                  <a:path h="604520" w="364490">
                    <a:moveTo>
                      <a:pt x="358140" y="100330"/>
                    </a:moveTo>
                    <a:cubicBezTo>
                      <a:pt x="102870" y="596900"/>
                      <a:pt x="92710" y="599440"/>
                      <a:pt x="80010" y="601980"/>
                    </a:cubicBezTo>
                    <a:cubicBezTo>
                      <a:pt x="67310" y="604520"/>
                      <a:pt x="50800" y="603250"/>
                      <a:pt x="39370" y="596900"/>
                    </a:cubicBezTo>
                    <a:cubicBezTo>
                      <a:pt x="27940" y="590550"/>
                      <a:pt x="16510" y="577850"/>
                      <a:pt x="10160" y="566420"/>
                    </a:cubicBezTo>
                    <a:cubicBezTo>
                      <a:pt x="3810" y="553720"/>
                      <a:pt x="0" y="538480"/>
                      <a:pt x="3810" y="524510"/>
                    </a:cubicBezTo>
                    <a:cubicBezTo>
                      <a:pt x="8890" y="508000"/>
                      <a:pt x="26670" y="483870"/>
                      <a:pt x="43180" y="477520"/>
                    </a:cubicBezTo>
                    <a:cubicBezTo>
                      <a:pt x="59690" y="471170"/>
                      <a:pt x="88900" y="474980"/>
                      <a:pt x="104140" y="482600"/>
                    </a:cubicBezTo>
                    <a:cubicBezTo>
                      <a:pt x="116840" y="488950"/>
                      <a:pt x="127000" y="502920"/>
                      <a:pt x="130810" y="515620"/>
                    </a:cubicBezTo>
                    <a:cubicBezTo>
                      <a:pt x="134620" y="528320"/>
                      <a:pt x="134620" y="544830"/>
                      <a:pt x="130810" y="557530"/>
                    </a:cubicBezTo>
                    <a:cubicBezTo>
                      <a:pt x="127000" y="570230"/>
                      <a:pt x="118110" y="584200"/>
                      <a:pt x="106680" y="591820"/>
                    </a:cubicBezTo>
                    <a:cubicBezTo>
                      <a:pt x="92710" y="600710"/>
                      <a:pt x="62230" y="604520"/>
                      <a:pt x="45720" y="599440"/>
                    </a:cubicBezTo>
                    <a:cubicBezTo>
                      <a:pt x="31750" y="595630"/>
                      <a:pt x="19050" y="584200"/>
                      <a:pt x="12700" y="572770"/>
                    </a:cubicBezTo>
                    <a:cubicBezTo>
                      <a:pt x="6350" y="561340"/>
                      <a:pt x="1270" y="551180"/>
                      <a:pt x="3810" y="532130"/>
                    </a:cubicBezTo>
                    <a:cubicBezTo>
                      <a:pt x="10160" y="483870"/>
                      <a:pt x="93980" y="372110"/>
                      <a:pt x="132080" y="288290"/>
                    </a:cubicBezTo>
                    <a:cubicBezTo>
                      <a:pt x="170180" y="204470"/>
                      <a:pt x="199390" y="72390"/>
                      <a:pt x="232410" y="31750"/>
                    </a:cubicBezTo>
                    <a:cubicBezTo>
                      <a:pt x="246380" y="13970"/>
                      <a:pt x="260350" y="7620"/>
                      <a:pt x="275590" y="3810"/>
                    </a:cubicBezTo>
                    <a:cubicBezTo>
                      <a:pt x="290830" y="0"/>
                      <a:pt x="312420" y="2540"/>
                      <a:pt x="326390" y="10160"/>
                    </a:cubicBezTo>
                    <a:cubicBezTo>
                      <a:pt x="340360" y="17780"/>
                      <a:pt x="354330" y="34290"/>
                      <a:pt x="359410" y="49530"/>
                    </a:cubicBezTo>
                    <a:cubicBezTo>
                      <a:pt x="364490" y="64770"/>
                      <a:pt x="358140" y="100330"/>
                      <a:pt x="358140" y="100330"/>
                    </a:cubicBezTo>
                  </a:path>
                </a:pathLst>
              </a:custGeom>
              <a:solidFill>
                <a:srgbClr val="FFFFFF"/>
              </a:solidFill>
              <a:ln cap="sq">
                <a:noFill/>
                <a:prstDash val="solid"/>
                <a:miter/>
              </a:ln>
            </p:spPr>
          </p:sp>
        </p:grpSp>
        <p:grpSp>
          <p:nvGrpSpPr>
            <p:cNvPr name="Group 14" id="14"/>
            <p:cNvGrpSpPr/>
            <p:nvPr/>
          </p:nvGrpSpPr>
          <p:grpSpPr>
            <a:xfrm rot="0">
              <a:off x="104579" y="2672684"/>
              <a:ext cx="247970" cy="623159"/>
              <a:chOff x="0" y="0"/>
              <a:chExt cx="292100" cy="734060"/>
            </a:xfrm>
          </p:grpSpPr>
          <p:sp>
            <p:nvSpPr>
              <p:cNvPr name="Freeform 15" id="15"/>
              <p:cNvSpPr/>
              <p:nvPr/>
            </p:nvSpPr>
            <p:spPr>
              <a:xfrm flipH="false" flipV="false" rot="0">
                <a:off x="43180" y="49530"/>
                <a:ext cx="198120" cy="637540"/>
              </a:xfrm>
              <a:custGeom>
                <a:avLst/>
                <a:gdLst/>
                <a:ahLst/>
                <a:cxnLst/>
                <a:rect r="r" b="b" t="t" l="l"/>
                <a:pathLst>
                  <a:path h="637540" w="198120">
                    <a:moveTo>
                      <a:pt x="198120" y="86360"/>
                    </a:moveTo>
                    <a:cubicBezTo>
                      <a:pt x="135890" y="429260"/>
                      <a:pt x="149860" y="552450"/>
                      <a:pt x="133350" y="594360"/>
                    </a:cubicBezTo>
                    <a:cubicBezTo>
                      <a:pt x="127000" y="612140"/>
                      <a:pt x="119380" y="619760"/>
                      <a:pt x="106680" y="626110"/>
                    </a:cubicBezTo>
                    <a:cubicBezTo>
                      <a:pt x="91440" y="633730"/>
                      <a:pt x="62230" y="636270"/>
                      <a:pt x="46990" y="631190"/>
                    </a:cubicBezTo>
                    <a:cubicBezTo>
                      <a:pt x="34290" y="626110"/>
                      <a:pt x="22860" y="614680"/>
                      <a:pt x="16510" y="603250"/>
                    </a:cubicBezTo>
                    <a:cubicBezTo>
                      <a:pt x="10160" y="591820"/>
                      <a:pt x="7620" y="575310"/>
                      <a:pt x="8890" y="562610"/>
                    </a:cubicBezTo>
                    <a:cubicBezTo>
                      <a:pt x="10160" y="549910"/>
                      <a:pt x="16510" y="534670"/>
                      <a:pt x="26670" y="525780"/>
                    </a:cubicBezTo>
                    <a:cubicBezTo>
                      <a:pt x="39370" y="514350"/>
                      <a:pt x="68580" y="506730"/>
                      <a:pt x="85090" y="508000"/>
                    </a:cubicBezTo>
                    <a:cubicBezTo>
                      <a:pt x="99060" y="509270"/>
                      <a:pt x="111760" y="516890"/>
                      <a:pt x="120650" y="528320"/>
                    </a:cubicBezTo>
                    <a:cubicBezTo>
                      <a:pt x="130810" y="541020"/>
                      <a:pt x="138430" y="570230"/>
                      <a:pt x="135890" y="586740"/>
                    </a:cubicBezTo>
                    <a:cubicBezTo>
                      <a:pt x="133350" y="600710"/>
                      <a:pt x="124460" y="614680"/>
                      <a:pt x="113030" y="622300"/>
                    </a:cubicBezTo>
                    <a:cubicBezTo>
                      <a:pt x="99060" y="631190"/>
                      <a:pt x="69850" y="637540"/>
                      <a:pt x="53340" y="633730"/>
                    </a:cubicBezTo>
                    <a:cubicBezTo>
                      <a:pt x="39370" y="629920"/>
                      <a:pt x="27940" y="619760"/>
                      <a:pt x="20320" y="608330"/>
                    </a:cubicBezTo>
                    <a:cubicBezTo>
                      <a:pt x="12700" y="598170"/>
                      <a:pt x="10160" y="589280"/>
                      <a:pt x="7620" y="568960"/>
                    </a:cubicBezTo>
                    <a:cubicBezTo>
                      <a:pt x="0" y="495300"/>
                      <a:pt x="34290" y="133350"/>
                      <a:pt x="59690" y="58420"/>
                    </a:cubicBezTo>
                    <a:cubicBezTo>
                      <a:pt x="67310" y="35560"/>
                      <a:pt x="73660" y="25400"/>
                      <a:pt x="86360" y="16510"/>
                    </a:cubicBezTo>
                    <a:cubicBezTo>
                      <a:pt x="99060" y="6350"/>
                      <a:pt x="119380" y="0"/>
                      <a:pt x="134620" y="1270"/>
                    </a:cubicBezTo>
                    <a:cubicBezTo>
                      <a:pt x="149860" y="2540"/>
                      <a:pt x="170180" y="10160"/>
                      <a:pt x="180340" y="22860"/>
                    </a:cubicBezTo>
                    <a:cubicBezTo>
                      <a:pt x="191770" y="36830"/>
                      <a:pt x="198120" y="86360"/>
                      <a:pt x="198120" y="86360"/>
                    </a:cubicBezTo>
                  </a:path>
                </a:pathLst>
              </a:custGeom>
              <a:solidFill>
                <a:srgbClr val="FFFFFF"/>
              </a:solidFill>
              <a:ln cap="sq">
                <a:noFill/>
                <a:prstDash val="solid"/>
                <a:miter/>
              </a:ln>
            </p:spPr>
          </p:sp>
        </p:grpSp>
        <p:grpSp>
          <p:nvGrpSpPr>
            <p:cNvPr name="Group 16" id="16"/>
            <p:cNvGrpSpPr/>
            <p:nvPr/>
          </p:nvGrpSpPr>
          <p:grpSpPr>
            <a:xfrm rot="0">
              <a:off x="0" y="3699064"/>
              <a:ext cx="264142" cy="585425"/>
              <a:chOff x="0" y="0"/>
              <a:chExt cx="311150" cy="689610"/>
            </a:xfrm>
          </p:grpSpPr>
          <p:sp>
            <p:nvSpPr>
              <p:cNvPr name="Freeform 17" id="17"/>
              <p:cNvSpPr/>
              <p:nvPr/>
            </p:nvSpPr>
            <p:spPr>
              <a:xfrm flipH="false" flipV="false" rot="0">
                <a:off x="45720" y="50800"/>
                <a:ext cx="217170" cy="589280"/>
              </a:xfrm>
              <a:custGeom>
                <a:avLst/>
                <a:gdLst/>
                <a:ahLst/>
                <a:cxnLst/>
                <a:rect r="r" b="b" t="t" l="l"/>
                <a:pathLst>
                  <a:path h="589280" w="217170">
                    <a:moveTo>
                      <a:pt x="151130" y="68580"/>
                    </a:moveTo>
                    <a:cubicBezTo>
                      <a:pt x="173990" y="379730"/>
                      <a:pt x="215900" y="474980"/>
                      <a:pt x="214630" y="518160"/>
                    </a:cubicBezTo>
                    <a:cubicBezTo>
                      <a:pt x="214630" y="537210"/>
                      <a:pt x="212090" y="548640"/>
                      <a:pt x="201930" y="560070"/>
                    </a:cubicBezTo>
                    <a:cubicBezTo>
                      <a:pt x="190500" y="574040"/>
                      <a:pt x="160020" y="588010"/>
                      <a:pt x="142240" y="588010"/>
                    </a:cubicBezTo>
                    <a:cubicBezTo>
                      <a:pt x="127000" y="588010"/>
                      <a:pt x="111760" y="580390"/>
                      <a:pt x="101600" y="571500"/>
                    </a:cubicBezTo>
                    <a:cubicBezTo>
                      <a:pt x="91440" y="562610"/>
                      <a:pt x="81280" y="548640"/>
                      <a:pt x="78740" y="533400"/>
                    </a:cubicBezTo>
                    <a:cubicBezTo>
                      <a:pt x="76200" y="515620"/>
                      <a:pt x="83820" y="485140"/>
                      <a:pt x="95250" y="471170"/>
                    </a:cubicBezTo>
                    <a:cubicBezTo>
                      <a:pt x="104140" y="459740"/>
                      <a:pt x="120650" y="453390"/>
                      <a:pt x="134620" y="450850"/>
                    </a:cubicBezTo>
                    <a:cubicBezTo>
                      <a:pt x="148590" y="448310"/>
                      <a:pt x="165100" y="449580"/>
                      <a:pt x="177800" y="457200"/>
                    </a:cubicBezTo>
                    <a:cubicBezTo>
                      <a:pt x="193040" y="466090"/>
                      <a:pt x="210820" y="492760"/>
                      <a:pt x="214630" y="510540"/>
                    </a:cubicBezTo>
                    <a:cubicBezTo>
                      <a:pt x="217170" y="524510"/>
                      <a:pt x="214630" y="541020"/>
                      <a:pt x="205740" y="553720"/>
                    </a:cubicBezTo>
                    <a:cubicBezTo>
                      <a:pt x="195580" y="568960"/>
                      <a:pt x="167640" y="585470"/>
                      <a:pt x="149860" y="588010"/>
                    </a:cubicBezTo>
                    <a:cubicBezTo>
                      <a:pt x="135890" y="589280"/>
                      <a:pt x="119380" y="582930"/>
                      <a:pt x="107950" y="575310"/>
                    </a:cubicBezTo>
                    <a:cubicBezTo>
                      <a:pt x="96520" y="567690"/>
                      <a:pt x="90170" y="558800"/>
                      <a:pt x="81280" y="541020"/>
                    </a:cubicBezTo>
                    <a:cubicBezTo>
                      <a:pt x="62230" y="500380"/>
                      <a:pt x="45720" y="396240"/>
                      <a:pt x="33020" y="321310"/>
                    </a:cubicBezTo>
                    <a:cubicBezTo>
                      <a:pt x="20320" y="242570"/>
                      <a:pt x="0" y="128270"/>
                      <a:pt x="5080" y="78740"/>
                    </a:cubicBezTo>
                    <a:cubicBezTo>
                      <a:pt x="7620" y="55880"/>
                      <a:pt x="8890" y="41910"/>
                      <a:pt x="20320" y="29210"/>
                    </a:cubicBezTo>
                    <a:cubicBezTo>
                      <a:pt x="33020" y="13970"/>
                      <a:pt x="63500" y="0"/>
                      <a:pt x="82550" y="0"/>
                    </a:cubicBezTo>
                    <a:cubicBezTo>
                      <a:pt x="99060" y="0"/>
                      <a:pt x="118110" y="10160"/>
                      <a:pt x="129540" y="21590"/>
                    </a:cubicBezTo>
                    <a:cubicBezTo>
                      <a:pt x="140970" y="33020"/>
                      <a:pt x="151130" y="68580"/>
                      <a:pt x="151130" y="68580"/>
                    </a:cubicBezTo>
                  </a:path>
                </a:pathLst>
              </a:custGeom>
              <a:solidFill>
                <a:srgbClr val="FFFFFF"/>
              </a:solidFill>
              <a:ln cap="sq">
                <a:noFill/>
                <a:prstDash val="solid"/>
                <a:miter/>
              </a:ln>
            </p:spPr>
          </p:sp>
        </p:grpSp>
        <p:grpSp>
          <p:nvGrpSpPr>
            <p:cNvPr name="Group 18" id="18"/>
            <p:cNvGrpSpPr/>
            <p:nvPr/>
          </p:nvGrpSpPr>
          <p:grpSpPr>
            <a:xfrm rot="0">
              <a:off x="164954" y="4577740"/>
              <a:ext cx="326673" cy="691081"/>
              <a:chOff x="0" y="0"/>
              <a:chExt cx="384810" cy="814070"/>
            </a:xfrm>
          </p:grpSpPr>
          <p:sp>
            <p:nvSpPr>
              <p:cNvPr name="Freeform 19" id="19"/>
              <p:cNvSpPr/>
              <p:nvPr/>
            </p:nvSpPr>
            <p:spPr>
              <a:xfrm flipH="false" flipV="false" rot="0">
                <a:off x="50800" y="49530"/>
                <a:ext cx="285750" cy="713740"/>
              </a:xfrm>
              <a:custGeom>
                <a:avLst/>
                <a:gdLst/>
                <a:ahLst/>
                <a:cxnLst/>
                <a:rect r="r" b="b" t="t" l="l"/>
                <a:pathLst>
                  <a:path h="713740" w="285750">
                    <a:moveTo>
                      <a:pt x="128270" y="55880"/>
                    </a:moveTo>
                    <a:cubicBezTo>
                      <a:pt x="179070" y="429260"/>
                      <a:pt x="186690" y="467360"/>
                      <a:pt x="205740" y="513080"/>
                    </a:cubicBezTo>
                    <a:cubicBezTo>
                      <a:pt x="224790" y="560070"/>
                      <a:pt x="278130" y="613410"/>
                      <a:pt x="283210" y="647700"/>
                    </a:cubicBezTo>
                    <a:cubicBezTo>
                      <a:pt x="285750" y="666750"/>
                      <a:pt x="279400" y="684530"/>
                      <a:pt x="271780" y="695960"/>
                    </a:cubicBezTo>
                    <a:cubicBezTo>
                      <a:pt x="265430" y="704850"/>
                      <a:pt x="255270" y="711200"/>
                      <a:pt x="243840" y="712470"/>
                    </a:cubicBezTo>
                    <a:cubicBezTo>
                      <a:pt x="231140" y="713740"/>
                      <a:pt x="207010" y="709930"/>
                      <a:pt x="196850" y="699770"/>
                    </a:cubicBezTo>
                    <a:cubicBezTo>
                      <a:pt x="186690" y="689610"/>
                      <a:pt x="179070" y="668020"/>
                      <a:pt x="181610" y="654050"/>
                    </a:cubicBezTo>
                    <a:cubicBezTo>
                      <a:pt x="184150" y="640080"/>
                      <a:pt x="198120" y="621030"/>
                      <a:pt x="210820" y="614680"/>
                    </a:cubicBezTo>
                    <a:cubicBezTo>
                      <a:pt x="223520" y="608330"/>
                      <a:pt x="247650" y="610870"/>
                      <a:pt x="259080" y="617220"/>
                    </a:cubicBezTo>
                    <a:cubicBezTo>
                      <a:pt x="269240" y="622300"/>
                      <a:pt x="276860" y="632460"/>
                      <a:pt x="280670" y="642620"/>
                    </a:cubicBezTo>
                    <a:cubicBezTo>
                      <a:pt x="284480" y="652780"/>
                      <a:pt x="285750" y="665480"/>
                      <a:pt x="283210" y="675640"/>
                    </a:cubicBezTo>
                    <a:cubicBezTo>
                      <a:pt x="280670" y="685800"/>
                      <a:pt x="273050" y="697230"/>
                      <a:pt x="264160" y="703580"/>
                    </a:cubicBezTo>
                    <a:cubicBezTo>
                      <a:pt x="255270" y="709930"/>
                      <a:pt x="242570" y="713740"/>
                      <a:pt x="232410" y="713740"/>
                    </a:cubicBezTo>
                    <a:cubicBezTo>
                      <a:pt x="222250" y="713740"/>
                      <a:pt x="210820" y="711200"/>
                      <a:pt x="200660" y="703580"/>
                    </a:cubicBezTo>
                    <a:cubicBezTo>
                      <a:pt x="182880" y="690880"/>
                      <a:pt x="165100" y="665480"/>
                      <a:pt x="147320" y="633730"/>
                    </a:cubicBezTo>
                    <a:cubicBezTo>
                      <a:pt x="118110" y="579120"/>
                      <a:pt x="88900" y="477520"/>
                      <a:pt x="64770" y="389890"/>
                    </a:cubicBezTo>
                    <a:cubicBezTo>
                      <a:pt x="38100" y="292100"/>
                      <a:pt x="0" y="132080"/>
                      <a:pt x="0" y="74930"/>
                    </a:cubicBezTo>
                    <a:cubicBezTo>
                      <a:pt x="0" y="53340"/>
                      <a:pt x="1270" y="41910"/>
                      <a:pt x="10160" y="30480"/>
                    </a:cubicBezTo>
                    <a:cubicBezTo>
                      <a:pt x="20320" y="16510"/>
                      <a:pt x="45720" y="2540"/>
                      <a:pt x="62230" y="1270"/>
                    </a:cubicBezTo>
                    <a:cubicBezTo>
                      <a:pt x="77470" y="0"/>
                      <a:pt x="95250" y="7620"/>
                      <a:pt x="106680" y="16510"/>
                    </a:cubicBezTo>
                    <a:cubicBezTo>
                      <a:pt x="118110" y="25400"/>
                      <a:pt x="128270" y="55880"/>
                      <a:pt x="128270" y="55880"/>
                    </a:cubicBezTo>
                  </a:path>
                </a:pathLst>
              </a:custGeom>
              <a:solidFill>
                <a:srgbClr val="FFFFFF"/>
              </a:solidFill>
              <a:ln cap="sq">
                <a:noFill/>
                <a:prstDash val="solid"/>
                <a:miter/>
              </a:ln>
            </p:spPr>
          </p:sp>
        </p:grpSp>
      </p:grpSp>
      <p:sp>
        <p:nvSpPr>
          <p:cNvPr name="Freeform 20" id="20"/>
          <p:cNvSpPr/>
          <p:nvPr/>
        </p:nvSpPr>
        <p:spPr>
          <a:xfrm flipH="true" flipV="false" rot="1096233">
            <a:off x="-1964352" y="646843"/>
            <a:ext cx="4533900" cy="2533317"/>
          </a:xfrm>
          <a:custGeom>
            <a:avLst/>
            <a:gdLst/>
            <a:ahLst/>
            <a:cxnLst/>
            <a:rect r="r" b="b" t="t" l="l"/>
            <a:pathLst>
              <a:path h="2533317" w="4533900">
                <a:moveTo>
                  <a:pt x="4533900" y="0"/>
                </a:moveTo>
                <a:lnTo>
                  <a:pt x="0" y="0"/>
                </a:lnTo>
                <a:lnTo>
                  <a:pt x="0" y="2533316"/>
                </a:lnTo>
                <a:lnTo>
                  <a:pt x="4533900" y="2533316"/>
                </a:lnTo>
                <a:lnTo>
                  <a:pt x="45339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12679" y="368300"/>
            <a:ext cx="5479375" cy="620395"/>
          </a:xfrm>
          <a:prstGeom prst="rect">
            <a:avLst/>
          </a:prstGeom>
        </p:spPr>
        <p:txBody>
          <a:bodyPr anchor="t" rtlCol="false" tIns="0" lIns="0" bIns="0" rIns="0">
            <a:spAutoFit/>
          </a:bodyPr>
          <a:lstStyle/>
          <a:p>
            <a:pPr algn="ctr">
              <a:lnSpc>
                <a:spcPts val="5180"/>
              </a:lnSpc>
              <a:spcBef>
                <a:spcPct val="0"/>
              </a:spcBef>
            </a:pPr>
            <a:r>
              <a:rPr lang="en-US" b="true" sz="3700">
                <a:solidFill>
                  <a:srgbClr val="000000"/>
                </a:solidFill>
                <a:latin typeface="Lora Bold"/>
                <a:ea typeface="Lora Bold"/>
                <a:cs typeface="Lora Bold"/>
                <a:sym typeface="Lora Bold"/>
              </a:rPr>
              <a:t>Bài 4: Cho quan hệ r</a:t>
            </a:r>
          </a:p>
        </p:txBody>
      </p:sp>
      <p:graphicFrame>
        <p:nvGraphicFramePr>
          <p:cNvPr name="Object 22" id="22"/>
          <p:cNvGraphicFramePr/>
          <p:nvPr/>
        </p:nvGraphicFramePr>
        <p:xfrm>
          <a:off x="1028700" y="988695"/>
          <a:ext cx="5029200" cy="2095500"/>
        </p:xfrm>
        <a:graphic>
          <a:graphicData uri="http://schemas.openxmlformats.org/presentationml/2006/ole">
            <p:oleObj imgW="6032500" imgH="30988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sp>
        <p:nvSpPr>
          <p:cNvPr name="TextBox 23" id="23"/>
          <p:cNvSpPr txBox="true"/>
          <p:nvPr/>
        </p:nvSpPr>
        <p:spPr>
          <a:xfrm rot="0">
            <a:off x="8338004" y="971550"/>
            <a:ext cx="8211124" cy="1471929"/>
          </a:xfrm>
          <a:prstGeom prst="rect">
            <a:avLst/>
          </a:prstGeom>
        </p:spPr>
        <p:txBody>
          <a:bodyPr anchor="t" rtlCol="false" tIns="0" lIns="0" bIns="0" rIns="0">
            <a:spAutoFit/>
          </a:bodyPr>
          <a:lstStyle/>
          <a:p>
            <a:pPr algn="ctr">
              <a:lnSpc>
                <a:spcPts val="3920"/>
              </a:lnSpc>
              <a:spcBef>
                <a:spcPct val="0"/>
              </a:spcBef>
            </a:pPr>
            <a:r>
              <a:rPr lang="en-US" b="true" sz="2800">
                <a:solidFill>
                  <a:srgbClr val="FF3131"/>
                </a:solidFill>
                <a:latin typeface="Lora Bold"/>
                <a:ea typeface="Lora Bold"/>
                <a:cs typeface="Lora Bold"/>
                <a:sym typeface="Lora Bold"/>
              </a:rPr>
              <a:t>Trong các phụ thuộc hàm sau đây, PTH nào không thỏa </a:t>
            </a:r>
          </a:p>
          <a:p>
            <a:pPr algn="ctr">
              <a:lnSpc>
                <a:spcPts val="3920"/>
              </a:lnSpc>
              <a:spcBef>
                <a:spcPct val="0"/>
              </a:spcBef>
            </a:pPr>
            <a:r>
              <a:rPr lang="en-US" b="true" sz="2800">
                <a:solidFill>
                  <a:srgbClr val="FF3131"/>
                </a:solidFill>
                <a:latin typeface="Lora Bold"/>
                <a:ea typeface="Lora Bold"/>
                <a:cs typeface="Lora Bold"/>
                <a:sym typeface="Lora Bold"/>
              </a:rPr>
              <a:t>A → B; A → C; B → A; C → D; D → C; D → A</a:t>
            </a:r>
          </a:p>
        </p:txBody>
      </p:sp>
      <p:sp>
        <p:nvSpPr>
          <p:cNvPr name="TextBox 24" id="24"/>
          <p:cNvSpPr txBox="true"/>
          <p:nvPr/>
        </p:nvSpPr>
        <p:spPr>
          <a:xfrm rot="0">
            <a:off x="1028700" y="3788902"/>
            <a:ext cx="7960773" cy="6278880"/>
          </a:xfrm>
          <a:prstGeom prst="rect">
            <a:avLst/>
          </a:prstGeom>
        </p:spPr>
        <p:txBody>
          <a:bodyPr anchor="t" rtlCol="false" tIns="0" lIns="0" bIns="0" rIns="0">
            <a:spAutoFit/>
          </a:bodyPr>
          <a:lstStyle/>
          <a:p>
            <a:pPr algn="just">
              <a:lnSpc>
                <a:spcPts val="2520"/>
              </a:lnSpc>
              <a:spcBef>
                <a:spcPct val="0"/>
              </a:spcBef>
            </a:pPr>
            <a:r>
              <a:rPr lang="en-US" b="true" sz="1800">
                <a:solidFill>
                  <a:srgbClr val="000000"/>
                </a:solidFill>
                <a:latin typeface="Lora Bold"/>
                <a:ea typeface="Lora Bold"/>
                <a:cs typeface="Lora Bold"/>
                <a:sym typeface="Lora Bold"/>
              </a:rPr>
              <a:t>A → B</a:t>
            </a:r>
          </a:p>
          <a:p>
            <a:pPr algn="just">
              <a:lnSpc>
                <a:spcPts val="2520"/>
              </a:lnSpc>
              <a:spcBef>
                <a:spcPct val="0"/>
              </a:spcBef>
            </a:pPr>
            <a:r>
              <a:rPr lang="en-US" b="true" sz="1800">
                <a:solidFill>
                  <a:srgbClr val="000000"/>
                </a:solidFill>
                <a:latin typeface="Lora Bold"/>
                <a:ea typeface="Lora Bold"/>
                <a:cs typeface="Lora Bold"/>
                <a:sym typeface="Lora Bold"/>
              </a:rPr>
              <a:t>A= x → B = u</a:t>
            </a:r>
          </a:p>
          <a:p>
            <a:pPr algn="just">
              <a:lnSpc>
                <a:spcPts val="2520"/>
              </a:lnSpc>
              <a:spcBef>
                <a:spcPct val="0"/>
              </a:spcBef>
            </a:pPr>
            <a:r>
              <a:rPr lang="en-US" b="true" sz="1800">
                <a:solidFill>
                  <a:srgbClr val="000000"/>
                </a:solidFill>
                <a:latin typeface="Lora Bold"/>
                <a:ea typeface="Lora Bold"/>
                <a:cs typeface="Lora Bold"/>
                <a:sym typeface="Lora Bold"/>
              </a:rPr>
              <a:t>A = y → B = x</a:t>
            </a:r>
          </a:p>
          <a:p>
            <a:pPr algn="just">
              <a:lnSpc>
                <a:spcPts val="2520"/>
              </a:lnSpc>
              <a:spcBef>
                <a:spcPct val="0"/>
              </a:spcBef>
            </a:pPr>
            <a:r>
              <a:rPr lang="en-US" b="true" sz="1800">
                <a:solidFill>
                  <a:srgbClr val="000000"/>
                </a:solidFill>
                <a:latin typeface="Lora Bold"/>
                <a:ea typeface="Lora Bold"/>
                <a:cs typeface="Lora Bold"/>
                <a:sym typeface="Lora Bold"/>
              </a:rPr>
              <a:t> A = z → B = y</a:t>
            </a:r>
          </a:p>
          <a:p>
            <a:pPr algn="just">
              <a:lnSpc>
                <a:spcPts val="2520"/>
              </a:lnSpc>
              <a:spcBef>
                <a:spcPct val="0"/>
              </a:spcBef>
            </a:pPr>
            <a:r>
              <a:rPr lang="en-US" b="true" sz="1800">
                <a:solidFill>
                  <a:srgbClr val="000000"/>
                </a:solidFill>
                <a:latin typeface="Lora Bold"/>
                <a:ea typeface="Lora Bold"/>
                <a:cs typeface="Lora Bold"/>
                <a:sym typeface="Lora Bold"/>
              </a:rPr>
              <a:t> A = y → B = z</a:t>
            </a:r>
          </a:p>
          <a:p>
            <a:pPr algn="just">
              <a:lnSpc>
                <a:spcPts val="2520"/>
              </a:lnSpc>
              <a:spcBef>
                <a:spcPct val="0"/>
              </a:spcBef>
            </a:pPr>
            <a:r>
              <a:rPr lang="en-US" b="true" sz="1800">
                <a:solidFill>
                  <a:srgbClr val="000000"/>
                </a:solidFill>
                <a:latin typeface="Lora Bold"/>
                <a:ea typeface="Lora Bold"/>
                <a:cs typeface="Lora Bold"/>
                <a:sym typeface="Lora Bold"/>
              </a:rPr>
              <a:t>A= y xuất hiện ở dòng 2 và 4 có cùng giá trị nhưng khác giá trị B =&gt; A → B không thỏa</a:t>
            </a:r>
          </a:p>
          <a:p>
            <a:pPr algn="just">
              <a:lnSpc>
                <a:spcPts val="2520"/>
              </a:lnSpc>
              <a:spcBef>
                <a:spcPct val="0"/>
              </a:spcBef>
            </a:pPr>
            <a:r>
              <a:rPr lang="en-US" b="true" sz="1800">
                <a:solidFill>
                  <a:srgbClr val="000000"/>
                </a:solidFill>
                <a:latin typeface="Lora Bold"/>
                <a:ea typeface="Lora Bold"/>
                <a:cs typeface="Lora Bold"/>
                <a:sym typeface="Lora Bold"/>
              </a:rPr>
              <a:t>A → C</a:t>
            </a:r>
          </a:p>
          <a:p>
            <a:pPr algn="just">
              <a:lnSpc>
                <a:spcPts val="2520"/>
              </a:lnSpc>
              <a:spcBef>
                <a:spcPct val="0"/>
              </a:spcBef>
            </a:pPr>
            <a:r>
              <a:rPr lang="en-US" b="true" sz="1800">
                <a:solidFill>
                  <a:srgbClr val="000000"/>
                </a:solidFill>
                <a:latin typeface="Lora Bold"/>
                <a:ea typeface="Lora Bold"/>
                <a:cs typeface="Lora Bold"/>
                <a:sym typeface="Lora Bold"/>
              </a:rPr>
              <a:t>A= x → C = x</a:t>
            </a:r>
          </a:p>
          <a:p>
            <a:pPr algn="just">
              <a:lnSpc>
                <a:spcPts val="2520"/>
              </a:lnSpc>
              <a:spcBef>
                <a:spcPct val="0"/>
              </a:spcBef>
            </a:pPr>
            <a:r>
              <a:rPr lang="en-US" b="true" sz="1800">
                <a:solidFill>
                  <a:srgbClr val="000000"/>
                </a:solidFill>
                <a:latin typeface="Lora Bold"/>
                <a:ea typeface="Lora Bold"/>
                <a:cs typeface="Lora Bold"/>
                <a:sym typeface="Lora Bold"/>
              </a:rPr>
              <a:t>A = y →C = z</a:t>
            </a:r>
          </a:p>
          <a:p>
            <a:pPr algn="just">
              <a:lnSpc>
                <a:spcPts val="2520"/>
              </a:lnSpc>
              <a:spcBef>
                <a:spcPct val="0"/>
              </a:spcBef>
            </a:pPr>
            <a:r>
              <a:rPr lang="en-US" b="true" sz="1800">
                <a:solidFill>
                  <a:srgbClr val="000000"/>
                </a:solidFill>
                <a:latin typeface="Lora Bold"/>
                <a:ea typeface="Lora Bold"/>
                <a:cs typeface="Lora Bold"/>
                <a:sym typeface="Lora Bold"/>
              </a:rPr>
              <a:t>A = z → C = y</a:t>
            </a:r>
          </a:p>
          <a:p>
            <a:pPr algn="just">
              <a:lnSpc>
                <a:spcPts val="2520"/>
              </a:lnSpc>
              <a:spcBef>
                <a:spcPct val="0"/>
              </a:spcBef>
            </a:pPr>
            <a:r>
              <a:rPr lang="en-US" b="true" sz="1800">
                <a:solidFill>
                  <a:srgbClr val="000000"/>
                </a:solidFill>
                <a:latin typeface="Lora Bold"/>
                <a:ea typeface="Lora Bold"/>
                <a:cs typeface="Lora Bold"/>
                <a:sym typeface="Lora Bold"/>
              </a:rPr>
              <a:t>A = y → C = w</a:t>
            </a:r>
          </a:p>
          <a:p>
            <a:pPr algn="just">
              <a:lnSpc>
                <a:spcPts val="2520"/>
              </a:lnSpc>
              <a:spcBef>
                <a:spcPct val="0"/>
              </a:spcBef>
            </a:pPr>
            <a:r>
              <a:rPr lang="en-US" b="true" sz="1800">
                <a:solidFill>
                  <a:srgbClr val="000000"/>
                </a:solidFill>
                <a:latin typeface="Lora Bold"/>
                <a:ea typeface="Lora Bold"/>
                <a:cs typeface="Lora Bold"/>
                <a:sym typeface="Lora Bold"/>
              </a:rPr>
              <a:t>A= y xuất hiện ở dòng 2 và 4 có cùng giá trị nhưng khác giá trị C =&gt; A → C không thỏa</a:t>
            </a:r>
          </a:p>
          <a:p>
            <a:pPr algn="just">
              <a:lnSpc>
                <a:spcPts val="2520"/>
              </a:lnSpc>
              <a:spcBef>
                <a:spcPct val="0"/>
              </a:spcBef>
            </a:pPr>
            <a:r>
              <a:rPr lang="en-US" b="true" sz="1800">
                <a:solidFill>
                  <a:srgbClr val="000000"/>
                </a:solidFill>
                <a:latin typeface="Lora Bold"/>
                <a:ea typeface="Lora Bold"/>
                <a:cs typeface="Lora Bold"/>
                <a:sym typeface="Lora Bold"/>
              </a:rPr>
              <a:t>B → A</a:t>
            </a:r>
          </a:p>
          <a:p>
            <a:pPr algn="just">
              <a:lnSpc>
                <a:spcPts val="2520"/>
              </a:lnSpc>
              <a:spcBef>
                <a:spcPct val="0"/>
              </a:spcBef>
            </a:pPr>
            <a:r>
              <a:rPr lang="en-US" b="true" sz="1800">
                <a:solidFill>
                  <a:srgbClr val="000000"/>
                </a:solidFill>
                <a:latin typeface="Lora Bold"/>
                <a:ea typeface="Lora Bold"/>
                <a:cs typeface="Lora Bold"/>
                <a:sym typeface="Lora Bold"/>
              </a:rPr>
              <a:t> B = u → A = x</a:t>
            </a:r>
          </a:p>
          <a:p>
            <a:pPr algn="just">
              <a:lnSpc>
                <a:spcPts val="2520"/>
              </a:lnSpc>
              <a:spcBef>
                <a:spcPct val="0"/>
              </a:spcBef>
            </a:pPr>
            <a:r>
              <a:rPr lang="en-US" b="true" sz="1800">
                <a:solidFill>
                  <a:srgbClr val="000000"/>
                </a:solidFill>
                <a:latin typeface="Lora Bold"/>
                <a:ea typeface="Lora Bold"/>
                <a:cs typeface="Lora Bold"/>
                <a:sym typeface="Lora Bold"/>
              </a:rPr>
              <a:t> B = x → A = y</a:t>
            </a:r>
          </a:p>
          <a:p>
            <a:pPr algn="just">
              <a:lnSpc>
                <a:spcPts val="2520"/>
              </a:lnSpc>
              <a:spcBef>
                <a:spcPct val="0"/>
              </a:spcBef>
            </a:pPr>
            <a:r>
              <a:rPr lang="en-US" b="true" sz="1800">
                <a:solidFill>
                  <a:srgbClr val="000000"/>
                </a:solidFill>
                <a:latin typeface="Lora Bold"/>
                <a:ea typeface="Lora Bold"/>
                <a:cs typeface="Lora Bold"/>
                <a:sym typeface="Lora Bold"/>
              </a:rPr>
              <a:t> B = y → A = z</a:t>
            </a:r>
          </a:p>
          <a:p>
            <a:pPr algn="just">
              <a:lnSpc>
                <a:spcPts val="2520"/>
              </a:lnSpc>
              <a:spcBef>
                <a:spcPct val="0"/>
              </a:spcBef>
            </a:pPr>
            <a:r>
              <a:rPr lang="en-US" b="true" sz="1800">
                <a:solidFill>
                  <a:srgbClr val="000000"/>
                </a:solidFill>
                <a:latin typeface="Lora Bold"/>
                <a:ea typeface="Lora Bold"/>
                <a:cs typeface="Lora Bold"/>
                <a:sym typeface="Lora Bold"/>
              </a:rPr>
              <a:t> B = z → A = y</a:t>
            </a:r>
          </a:p>
          <a:p>
            <a:pPr algn="just">
              <a:lnSpc>
                <a:spcPts val="2520"/>
              </a:lnSpc>
              <a:spcBef>
                <a:spcPct val="0"/>
              </a:spcBef>
            </a:pPr>
          </a:p>
        </p:txBody>
      </p:sp>
      <p:sp>
        <p:nvSpPr>
          <p:cNvPr name="TextBox 25" id="25"/>
          <p:cNvSpPr txBox="true"/>
          <p:nvPr/>
        </p:nvSpPr>
        <p:spPr>
          <a:xfrm rot="0">
            <a:off x="9695295" y="3798427"/>
            <a:ext cx="7564005" cy="6269355"/>
          </a:xfrm>
          <a:prstGeom prst="rect">
            <a:avLst/>
          </a:prstGeom>
        </p:spPr>
        <p:txBody>
          <a:bodyPr anchor="t" rtlCol="false" tIns="0" lIns="0" bIns="0" rIns="0">
            <a:spAutoFit/>
          </a:bodyPr>
          <a:lstStyle/>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B khác nhau =&gt; B → A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D</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x → D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z → D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y → D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 = w → D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C khác nhau =&gt; C → D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C</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C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x → C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C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z → C = w</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D khác nhau =&gt; D → C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A = x</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x → A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y → A = z</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D = z → A = y</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Mỗi giá trị của D khác nhau =&gt; D → A thỏa</a:t>
            </a:r>
          </a:p>
          <a:p>
            <a:pPr algn="l">
              <a:lnSpc>
                <a:spcPts val="2520"/>
              </a:lnSpc>
              <a:spcBef>
                <a:spcPct val="0"/>
              </a:spcBef>
            </a:pPr>
            <a:r>
              <a:rPr lang="en-US" b="true" sz="1800" spc="179">
                <a:solidFill>
                  <a:srgbClr val="000000"/>
                </a:solidFill>
                <a:latin typeface="Noto Sans Bold"/>
                <a:ea typeface="Noto Sans Bold"/>
                <a:cs typeface="Noto Sans Bold"/>
                <a:sym typeface="Noto Sans Bold"/>
              </a:rPr>
              <a:t>Các phụ thuộc hàm không thỏa: A → B; A → C</a:t>
            </a:r>
          </a:p>
        </p:txBody>
      </p:sp>
      <p:grpSp>
        <p:nvGrpSpPr>
          <p:cNvPr name="Group 26" id="26"/>
          <p:cNvGrpSpPr/>
          <p:nvPr/>
        </p:nvGrpSpPr>
        <p:grpSpPr>
          <a:xfrm rot="0">
            <a:off x="3823005" y="9528890"/>
            <a:ext cx="3920859" cy="614214"/>
            <a:chOff x="0" y="0"/>
            <a:chExt cx="1032654" cy="161768"/>
          </a:xfrm>
        </p:grpSpPr>
        <p:sp>
          <p:nvSpPr>
            <p:cNvPr name="Freeform 27" id="27"/>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28" id="28"/>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6849037">
            <a:off x="16657152" y="562567"/>
            <a:ext cx="2691795" cy="1342533"/>
          </a:xfrm>
          <a:custGeom>
            <a:avLst/>
            <a:gdLst/>
            <a:ahLst/>
            <a:cxnLst/>
            <a:rect r="r" b="b" t="t" l="l"/>
            <a:pathLst>
              <a:path h="1342533" w="2691795">
                <a:moveTo>
                  <a:pt x="0" y="0"/>
                </a:moveTo>
                <a:lnTo>
                  <a:pt x="2691795" y="0"/>
                </a:lnTo>
                <a:lnTo>
                  <a:pt x="2691795" y="1342533"/>
                </a:lnTo>
                <a:lnTo>
                  <a:pt x="0" y="1342533"/>
                </a:lnTo>
                <a:lnTo>
                  <a:pt x="0" y="0"/>
                </a:lnTo>
                <a:close/>
              </a:path>
            </a:pathLst>
          </a:custGeom>
          <a:blipFill>
            <a:blip r:embed="rId3"/>
            <a:stretch>
              <a:fillRect l="0" t="0" r="0" b="0"/>
            </a:stretch>
          </a:blipFill>
        </p:spPr>
      </p:sp>
      <p:sp>
        <p:nvSpPr>
          <p:cNvPr name="Freeform 4" id="4"/>
          <p:cNvSpPr/>
          <p:nvPr/>
        </p:nvSpPr>
        <p:spPr>
          <a:xfrm flipH="false" flipV="false" rot="-2841582">
            <a:off x="-410664" y="7659258"/>
            <a:ext cx="2055389" cy="2726915"/>
          </a:xfrm>
          <a:custGeom>
            <a:avLst/>
            <a:gdLst/>
            <a:ahLst/>
            <a:cxnLst/>
            <a:rect r="r" b="b" t="t" l="l"/>
            <a:pathLst>
              <a:path h="2726915" w="2055389">
                <a:moveTo>
                  <a:pt x="0" y="0"/>
                </a:moveTo>
                <a:lnTo>
                  <a:pt x="2055389" y="0"/>
                </a:lnTo>
                <a:lnTo>
                  <a:pt x="2055389" y="2726915"/>
                </a:lnTo>
                <a:lnTo>
                  <a:pt x="0" y="2726915"/>
                </a:lnTo>
                <a:lnTo>
                  <a:pt x="0" y="0"/>
                </a:lnTo>
                <a:close/>
              </a:path>
            </a:pathLst>
          </a:custGeom>
          <a:blipFill>
            <a:blip r:embed="rId4"/>
            <a:stretch>
              <a:fillRect l="0" t="0" r="0" b="0"/>
            </a:stretch>
          </a:blipFill>
        </p:spPr>
      </p:sp>
      <p:sp>
        <p:nvSpPr>
          <p:cNvPr name="TextBox 5" id="5"/>
          <p:cNvSpPr txBox="true"/>
          <p:nvPr/>
        </p:nvSpPr>
        <p:spPr>
          <a:xfrm rot="0">
            <a:off x="360161" y="265572"/>
            <a:ext cx="10686256" cy="1970643"/>
          </a:xfrm>
          <a:prstGeom prst="rect">
            <a:avLst/>
          </a:prstGeom>
        </p:spPr>
        <p:txBody>
          <a:bodyPr anchor="t" rtlCol="false" tIns="0" lIns="0" bIns="0" rIns="0">
            <a:spAutoFit/>
          </a:bodyPr>
          <a:lstStyle/>
          <a:p>
            <a:pPr algn="l" marL="0" indent="0" lvl="0">
              <a:lnSpc>
                <a:spcPts val="2584"/>
              </a:lnSpc>
              <a:spcBef>
                <a:spcPct val="0"/>
              </a:spcBef>
            </a:pPr>
            <a:r>
              <a:rPr lang="en-US" b="true" sz="2584" spc="82">
                <a:solidFill>
                  <a:srgbClr val="FF3131"/>
                </a:solidFill>
                <a:latin typeface="Poppins Bold"/>
                <a:ea typeface="Poppins Bold"/>
                <a:cs typeface="Poppins Bold"/>
                <a:sym typeface="Poppins Bold"/>
              </a:rPr>
              <a:t> 5/ HÃY TÌM TẤT CẢ CÁC KHÓA CHO LƯỢC ĐỒ QU</a:t>
            </a:r>
            <a:r>
              <a:rPr lang="en-US" b="true" sz="2584" spc="82" strike="noStrike" u="none">
                <a:solidFill>
                  <a:srgbClr val="FF3131"/>
                </a:solidFill>
                <a:latin typeface="Poppins Bold"/>
                <a:ea typeface="Poppins Bold"/>
                <a:cs typeface="Poppins Bold"/>
                <a:sym typeface="Poppins Bold"/>
              </a:rPr>
              <a:t>AN HỆ SAU: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Q(BROKER,OFFICE,STOCK,QUANTITY,INVESTOR,DIVIDENT)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F={STOCK → DIVIDENT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INVESTOR → BROKER</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 INVESTOR,STOCK → QUANTITY </a:t>
            </a:r>
          </a:p>
          <a:p>
            <a:pPr algn="l" marL="0" indent="0" lvl="0">
              <a:lnSpc>
                <a:spcPts val="2584"/>
              </a:lnSpc>
              <a:spcBef>
                <a:spcPct val="0"/>
              </a:spcBef>
            </a:pPr>
            <a:r>
              <a:rPr lang="en-US" b="true" sz="2584" spc="82" strike="noStrike" u="none">
                <a:solidFill>
                  <a:srgbClr val="FF3131"/>
                </a:solidFill>
                <a:latin typeface="Poppins Bold"/>
                <a:ea typeface="Poppins Bold"/>
                <a:cs typeface="Poppins Bold"/>
                <a:sym typeface="Poppins Bold"/>
              </a:rPr>
              <a:t>BROKER → OFFICE }</a:t>
            </a:r>
          </a:p>
        </p:txBody>
      </p:sp>
      <p:sp>
        <p:nvSpPr>
          <p:cNvPr name="TextBox 6" id="6"/>
          <p:cNvSpPr txBox="true"/>
          <p:nvPr/>
        </p:nvSpPr>
        <p:spPr>
          <a:xfrm rot="0">
            <a:off x="617031" y="2368792"/>
            <a:ext cx="8151257" cy="2462211"/>
          </a:xfrm>
          <a:prstGeom prst="rect">
            <a:avLst/>
          </a:prstGeom>
        </p:spPr>
        <p:txBody>
          <a:bodyPr anchor="t" rtlCol="false" tIns="0" lIns="0" bIns="0" rIns="0">
            <a:spAutoFit/>
          </a:bodyPr>
          <a:lstStyle/>
          <a:p>
            <a:pPr algn="l">
              <a:lnSpc>
                <a:spcPts val="3937"/>
              </a:lnSpc>
              <a:spcBef>
                <a:spcPct val="0"/>
              </a:spcBef>
            </a:pPr>
            <a:r>
              <a:rPr lang="en-US" b="true" sz="2812">
                <a:solidFill>
                  <a:srgbClr val="000000"/>
                </a:solidFill>
                <a:latin typeface="Lora Bold"/>
                <a:ea typeface="Lora Bold"/>
                <a:cs typeface="Lora Bold"/>
                <a:sym typeface="Lora Bold"/>
              </a:rPr>
              <a:t>Bước 1: Tìm tập thuộc tính nguồn TN</a:t>
            </a:r>
          </a:p>
          <a:p>
            <a:pPr algn="l">
              <a:lnSpc>
                <a:spcPts val="3937"/>
              </a:lnSpc>
              <a:spcBef>
                <a:spcPct val="0"/>
              </a:spcBef>
            </a:pPr>
            <a:r>
              <a:rPr lang="en-US" b="true" sz="2812">
                <a:solidFill>
                  <a:srgbClr val="000000"/>
                </a:solidFill>
                <a:latin typeface="Lora Bold"/>
                <a:ea typeface="Lora Bold"/>
                <a:cs typeface="Lora Bold"/>
                <a:sym typeface="Lora Bold"/>
              </a:rPr>
              <a:t>TN = { INVESTOR, STOCK}</a:t>
            </a:r>
          </a:p>
          <a:p>
            <a:pPr algn="l">
              <a:lnSpc>
                <a:spcPts val="3937"/>
              </a:lnSpc>
              <a:spcBef>
                <a:spcPct val="0"/>
              </a:spcBef>
            </a:pPr>
            <a:r>
              <a:rPr lang="en-US" b="true" sz="2812">
                <a:solidFill>
                  <a:srgbClr val="000000"/>
                </a:solidFill>
                <a:latin typeface="Lora Bold"/>
                <a:ea typeface="Lora Bold"/>
                <a:cs typeface="Lora Bold"/>
                <a:sym typeface="Lora Bold"/>
              </a:rPr>
              <a:t>Bước 2 : Tìm tập thuộc tính trung gian </a:t>
            </a:r>
          </a:p>
          <a:p>
            <a:pPr algn="l">
              <a:lnSpc>
                <a:spcPts val="3937"/>
              </a:lnSpc>
              <a:spcBef>
                <a:spcPct val="0"/>
              </a:spcBef>
            </a:pPr>
            <a:r>
              <a:rPr lang="en-US" b="true" sz="2812">
                <a:solidFill>
                  <a:srgbClr val="000000"/>
                </a:solidFill>
                <a:latin typeface="Lora Bold"/>
                <a:ea typeface="Lora Bold"/>
                <a:cs typeface="Lora Bold"/>
                <a:sym typeface="Lora Bold"/>
              </a:rPr>
              <a:t>TG = { BROKER}</a:t>
            </a:r>
          </a:p>
          <a:p>
            <a:pPr algn="l">
              <a:lnSpc>
                <a:spcPts val="3937"/>
              </a:lnSpc>
              <a:spcBef>
                <a:spcPct val="0"/>
              </a:spcBef>
            </a:pPr>
            <a:r>
              <a:rPr lang="en-US" b="true" sz="2812">
                <a:solidFill>
                  <a:srgbClr val="000000"/>
                </a:solidFill>
                <a:latin typeface="Lora Bold"/>
                <a:ea typeface="Lora Bold"/>
                <a:cs typeface="Lora Bold"/>
                <a:sym typeface="Lora Bold"/>
              </a:rPr>
              <a:t>Bước 3 : Tìm tất cả các khóa của lược đồ quan hệ</a:t>
            </a:r>
          </a:p>
        </p:txBody>
      </p:sp>
      <p:graphicFrame>
        <p:nvGraphicFramePr>
          <p:cNvPr name="Object 7" id="7"/>
          <p:cNvGraphicFramePr/>
          <p:nvPr/>
        </p:nvGraphicFramePr>
        <p:xfrm>
          <a:off x="3840092" y="5020731"/>
          <a:ext cx="6286500" cy="1257300"/>
        </p:xfrm>
        <a:graphic>
          <a:graphicData uri="http://schemas.openxmlformats.org/presentationml/2006/ole">
            <p:oleObj imgW="7543800" imgH="25146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8" id="8"/>
          <p:cNvSpPr txBox="true"/>
          <p:nvPr/>
        </p:nvSpPr>
        <p:spPr>
          <a:xfrm rot="0">
            <a:off x="4979781" y="9497042"/>
            <a:ext cx="7966115" cy="481329"/>
          </a:xfrm>
          <a:prstGeom prst="rect">
            <a:avLst/>
          </a:prstGeom>
        </p:spPr>
        <p:txBody>
          <a:bodyPr anchor="t" rtlCol="false" tIns="0" lIns="0" bIns="0" rIns="0">
            <a:spAutoFit/>
          </a:bodyPr>
          <a:lstStyle/>
          <a:p>
            <a:pPr algn="ctr">
              <a:lnSpc>
                <a:spcPts val="3920"/>
              </a:lnSpc>
            </a:pPr>
            <a:r>
              <a:rPr lang="en-US" b="true" sz="2800">
                <a:solidFill>
                  <a:srgbClr val="000000"/>
                </a:solidFill>
                <a:latin typeface="Lora Bold"/>
                <a:ea typeface="Lora Bold"/>
                <a:cs typeface="Lora Bold"/>
                <a:sym typeface="Lora Bold"/>
              </a:rPr>
              <a:t>Lược đồ quan hệ có khóa là : INVESTOR,STOCK</a:t>
            </a:r>
          </a:p>
        </p:txBody>
      </p:sp>
      <p:grpSp>
        <p:nvGrpSpPr>
          <p:cNvPr name="Group 9" id="9"/>
          <p:cNvGrpSpPr/>
          <p:nvPr/>
        </p:nvGrpSpPr>
        <p:grpSpPr>
          <a:xfrm rot="0">
            <a:off x="12783446" y="118343"/>
            <a:ext cx="3920859" cy="614214"/>
            <a:chOff x="0" y="0"/>
            <a:chExt cx="1032654" cy="161768"/>
          </a:xfrm>
        </p:grpSpPr>
        <p:sp>
          <p:nvSpPr>
            <p:cNvPr name="Freeform 10" id="10"/>
            <p:cNvSpPr/>
            <p:nvPr/>
          </p:nvSpPr>
          <p:spPr>
            <a:xfrm flipH="false" flipV="false" rot="0">
              <a:off x="0" y="0"/>
              <a:ext cx="1032654" cy="161768"/>
            </a:xfrm>
            <a:custGeom>
              <a:avLst/>
              <a:gdLst/>
              <a:ahLst/>
              <a:cxnLst/>
              <a:rect r="r" b="b" t="t" l="l"/>
              <a:pathLst>
                <a:path h="161768" w="1032654">
                  <a:moveTo>
                    <a:pt x="29618" y="0"/>
                  </a:moveTo>
                  <a:lnTo>
                    <a:pt x="1003036" y="0"/>
                  </a:lnTo>
                  <a:cubicBezTo>
                    <a:pt x="1010891" y="0"/>
                    <a:pt x="1018425" y="3120"/>
                    <a:pt x="1023979" y="8675"/>
                  </a:cubicBezTo>
                  <a:cubicBezTo>
                    <a:pt x="1029534" y="14229"/>
                    <a:pt x="1032654" y="21763"/>
                    <a:pt x="1032654" y="29618"/>
                  </a:cubicBezTo>
                  <a:lnTo>
                    <a:pt x="1032654" y="132150"/>
                  </a:lnTo>
                  <a:cubicBezTo>
                    <a:pt x="1032654" y="140005"/>
                    <a:pt x="1029534" y="147539"/>
                    <a:pt x="1023979" y="153093"/>
                  </a:cubicBezTo>
                  <a:cubicBezTo>
                    <a:pt x="1018425" y="158648"/>
                    <a:pt x="1010891" y="161768"/>
                    <a:pt x="1003036" y="161768"/>
                  </a:cubicBezTo>
                  <a:lnTo>
                    <a:pt x="29618" y="161768"/>
                  </a:lnTo>
                  <a:cubicBezTo>
                    <a:pt x="21763" y="161768"/>
                    <a:pt x="14229" y="158648"/>
                    <a:pt x="8675" y="153093"/>
                  </a:cubicBezTo>
                  <a:cubicBezTo>
                    <a:pt x="3120" y="147539"/>
                    <a:pt x="0" y="140005"/>
                    <a:pt x="0" y="132150"/>
                  </a:cubicBezTo>
                  <a:lnTo>
                    <a:pt x="0" y="29618"/>
                  </a:lnTo>
                  <a:cubicBezTo>
                    <a:pt x="0" y="21763"/>
                    <a:pt x="3120" y="14229"/>
                    <a:pt x="8675" y="8675"/>
                  </a:cubicBezTo>
                  <a:cubicBezTo>
                    <a:pt x="14229" y="3120"/>
                    <a:pt x="21763" y="0"/>
                    <a:pt x="29618" y="0"/>
                  </a:cubicBezTo>
                  <a:close/>
                </a:path>
              </a:pathLst>
            </a:custGeom>
            <a:solidFill>
              <a:srgbClr val="F5DEA8"/>
            </a:solidFill>
          </p:spPr>
        </p:sp>
        <p:sp>
          <p:nvSpPr>
            <p:cNvPr name="TextBox 11" id="11"/>
            <p:cNvSpPr txBox="true"/>
            <p:nvPr/>
          </p:nvSpPr>
          <p:spPr>
            <a:xfrm>
              <a:off x="0" y="-38100"/>
              <a:ext cx="1032654" cy="199868"/>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LÊ TRẦN TRÚC LINH</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AutoShape 3" id="3"/>
          <p:cNvSpPr/>
          <p:nvPr/>
        </p:nvSpPr>
        <p:spPr>
          <a:xfrm>
            <a:off x="17593491" y="3794760"/>
            <a:ext cx="0" cy="6492240"/>
          </a:xfrm>
          <a:prstGeom prst="line">
            <a:avLst/>
          </a:prstGeom>
          <a:ln cap="flat" w="38100">
            <a:solidFill>
              <a:srgbClr val="000000"/>
            </a:solidFill>
            <a:prstDash val="solid"/>
            <a:headEnd type="none" len="sm" w="sm"/>
            <a:tailEnd type="none" len="sm" w="sm"/>
          </a:ln>
        </p:spPr>
      </p:sp>
      <p:sp>
        <p:nvSpPr>
          <p:cNvPr name="AutoShape 4" id="4"/>
          <p:cNvSpPr/>
          <p:nvPr/>
        </p:nvSpPr>
        <p:spPr>
          <a:xfrm>
            <a:off x="11795760" y="9667687"/>
            <a:ext cx="6492240"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6770671" y="3794760"/>
            <a:ext cx="3576135" cy="4114800"/>
          </a:xfrm>
          <a:custGeom>
            <a:avLst/>
            <a:gdLst/>
            <a:ahLst/>
            <a:cxnLst/>
            <a:rect r="r" b="b" t="t" l="l"/>
            <a:pathLst>
              <a:path h="4114800" w="3576135">
                <a:moveTo>
                  <a:pt x="0" y="0"/>
                </a:moveTo>
                <a:lnTo>
                  <a:pt x="3576136" y="0"/>
                </a:lnTo>
                <a:lnTo>
                  <a:pt x="3576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60161" y="124880"/>
            <a:ext cx="15033316" cy="2527935"/>
          </a:xfrm>
          <a:prstGeom prst="rect">
            <a:avLst/>
          </a:prstGeom>
        </p:spPr>
        <p:txBody>
          <a:bodyPr anchor="t" rtlCol="false" tIns="0" lIns="0" bIns="0" rIns="0">
            <a:spAutoFit/>
          </a:bodyPr>
          <a:lstStyle/>
          <a:p>
            <a:pPr algn="l">
              <a:lnSpc>
                <a:spcPts val="5040"/>
              </a:lnSpc>
            </a:pPr>
            <a:r>
              <a:rPr lang="en-US" sz="3600" spc="342" b="true">
                <a:solidFill>
                  <a:srgbClr val="FF3131"/>
                </a:solidFill>
                <a:latin typeface="Noto Sans Bold"/>
                <a:ea typeface="Noto Sans Bold"/>
                <a:cs typeface="Noto Sans Bold"/>
                <a:sym typeface="Noto Sans Bold"/>
              </a:rPr>
              <a:t>Bài 6: Cho Q(C,</a:t>
            </a:r>
            <a:r>
              <a:rPr lang="en-US" b="true" sz="3600" spc="342">
                <a:solidFill>
                  <a:srgbClr val="FF3131"/>
                </a:solidFill>
                <a:latin typeface="Noto Sans Bold"/>
                <a:ea typeface="Noto Sans Bold"/>
                <a:cs typeface="Noto Sans Bold"/>
                <a:sym typeface="Noto Sans Bold"/>
              </a:rPr>
              <a:t>T,H,R,S,G)</a:t>
            </a:r>
          </a:p>
          <a:p>
            <a:pPr algn="l">
              <a:lnSpc>
                <a:spcPts val="5040"/>
              </a:lnSpc>
            </a:pPr>
            <a:r>
              <a:rPr lang="en-US" b="true" sz="3600" spc="342">
                <a:solidFill>
                  <a:srgbClr val="FF3131"/>
                </a:solidFill>
                <a:latin typeface="Noto Sans Bold"/>
                <a:ea typeface="Noto Sans Bold"/>
                <a:cs typeface="Noto Sans Bold"/>
                <a:sym typeface="Noto Sans Bold"/>
              </a:rPr>
              <a:t>f={ f1: C→T; f2: HR → C; f3: HT → R; f4: CS → G; HS → R}</a:t>
            </a:r>
          </a:p>
          <a:p>
            <a:pPr algn="l">
              <a:lnSpc>
                <a:spcPts val="5040"/>
              </a:lnSpc>
            </a:pPr>
            <a:r>
              <a:rPr lang="en-US" b="true" sz="3600" spc="342">
                <a:solidFill>
                  <a:srgbClr val="FF3131"/>
                </a:solidFill>
                <a:latin typeface="Noto Sans Bold"/>
                <a:ea typeface="Noto Sans Bold"/>
                <a:cs typeface="Noto Sans Bold"/>
                <a:sym typeface="Noto Sans Bold"/>
              </a:rPr>
              <a:t>Hãy tìm phủ tối thiểu của F</a:t>
            </a:r>
          </a:p>
          <a:p>
            <a:pPr algn="l">
              <a:lnSpc>
                <a:spcPts val="5040"/>
              </a:lnSpc>
            </a:pPr>
          </a:p>
        </p:txBody>
      </p:sp>
      <p:sp>
        <p:nvSpPr>
          <p:cNvPr name="TextBox 7" id="7"/>
          <p:cNvSpPr txBox="true"/>
          <p:nvPr/>
        </p:nvSpPr>
        <p:spPr>
          <a:xfrm rot="0">
            <a:off x="360161" y="2073215"/>
            <a:ext cx="8518542" cy="8292846"/>
          </a:xfrm>
          <a:prstGeom prst="rect">
            <a:avLst/>
          </a:prstGeom>
        </p:spPr>
        <p:txBody>
          <a:bodyPr anchor="t" rtlCol="false" tIns="0" lIns="0" bIns="0" rIns="0">
            <a:spAutoFit/>
          </a:bodyPr>
          <a:lstStyle/>
          <a:p>
            <a:pPr algn="l">
              <a:lnSpc>
                <a:spcPts val="3504"/>
              </a:lnSpc>
            </a:pPr>
            <a:r>
              <a:rPr lang="en-US" sz="2400" spc="38" b="true">
                <a:solidFill>
                  <a:srgbClr val="000000"/>
                </a:solidFill>
                <a:latin typeface="Noto Sans Bold"/>
                <a:ea typeface="Noto Sans Bold"/>
                <a:cs typeface="Noto Sans Bold"/>
                <a:sym typeface="Noto Sans Bold"/>
              </a:rPr>
              <a:t>B1: </a:t>
            </a:r>
            <a:r>
              <a:rPr lang="en-US" b="true" sz="2400" spc="38">
                <a:solidFill>
                  <a:srgbClr val="000000"/>
                </a:solidFill>
                <a:latin typeface="Noto Sans Bold"/>
                <a:ea typeface="Noto Sans Bold"/>
                <a:cs typeface="Noto Sans Bold"/>
                <a:sym typeface="Noto Sans Bold"/>
              </a:rPr>
              <a:t>Tách vế phải của phụ thuộc hàm</a:t>
            </a:r>
          </a:p>
          <a:p>
            <a:pPr algn="l">
              <a:lnSpc>
                <a:spcPts val="3504"/>
              </a:lnSpc>
            </a:pPr>
            <a:r>
              <a:rPr lang="en-US" b="true" sz="2400" spc="38">
                <a:solidFill>
                  <a:srgbClr val="000000"/>
                </a:solidFill>
                <a:latin typeface="Noto Sans Bold"/>
                <a:ea typeface="Noto Sans Bold"/>
                <a:cs typeface="Noto Sans Bold"/>
                <a:sym typeface="Noto Sans Bold"/>
              </a:rPr>
              <a:t>f={ f1: C→T; f2: HR → C; f3: HT → R; f4: CS → G; f5: HS → R}</a:t>
            </a:r>
          </a:p>
          <a:p>
            <a:pPr algn="l">
              <a:lnSpc>
                <a:spcPts val="3504"/>
              </a:lnSpc>
            </a:pPr>
            <a:r>
              <a:rPr lang="en-US" b="true" sz="2400" spc="38">
                <a:solidFill>
                  <a:srgbClr val="000000"/>
                </a:solidFill>
                <a:latin typeface="Noto Sans Bold"/>
                <a:ea typeface="Noto Sans Bold"/>
                <a:cs typeface="Noto Sans Bold"/>
                <a:sym typeface="Noto Sans Bold"/>
              </a:rPr>
              <a:t>B2: Kiểm tra phụ thuộc hàm có dư thừa hay không (Không xét PTH mà vế trái có 1 thuộc tính)</a:t>
            </a:r>
          </a:p>
          <a:p>
            <a:pPr algn="l">
              <a:lnSpc>
                <a:spcPts val="3504"/>
              </a:lnSpc>
            </a:pPr>
            <a:r>
              <a:rPr lang="en-US" b="true" sz="2400" spc="38">
                <a:solidFill>
                  <a:srgbClr val="000000"/>
                </a:solidFill>
                <a:latin typeface="Noto Sans Bold"/>
                <a:ea typeface="Noto Sans Bold"/>
                <a:cs typeface="Noto Sans Bold"/>
                <a:sym typeface="Noto Sans Bold"/>
              </a:rPr>
              <a:t>Xét f2: HR → C</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a:t>
            </a:r>
            <a:r>
              <a:rPr lang="en-US" b="true" sz="2400" spc="38">
                <a:solidFill>
                  <a:srgbClr val="000000"/>
                </a:solidFill>
                <a:latin typeface="Noto Sans Bold"/>
                <a:ea typeface="Noto Sans Bold"/>
                <a:cs typeface="Noto Sans Bold"/>
                <a:sym typeface="Noto Sans Bold"/>
              </a:rPr>
              <a:t> = {H} =&gt; Không có C =&gt;R không thừa</a:t>
            </a:r>
          </a:p>
          <a:p>
            <a:pPr algn="l">
              <a:lnSpc>
                <a:spcPts val="3504"/>
              </a:lnSpc>
            </a:pPr>
            <a:r>
              <a:rPr lang="en-US" b="true" sz="2400" spc="38">
                <a:solidFill>
                  <a:srgbClr val="000000"/>
                </a:solidFill>
                <a:latin typeface="Noto Sans Bold"/>
                <a:ea typeface="Noto Sans Bold"/>
                <a:cs typeface="Noto Sans Bold"/>
                <a:sym typeface="Noto Sans Bold"/>
              </a:rPr>
              <a:t>R</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{R} =&gt;Không có C =&gt; H không thừa</a:t>
            </a:r>
          </a:p>
          <a:p>
            <a:pPr algn="l">
              <a:lnSpc>
                <a:spcPts val="3504"/>
              </a:lnSpc>
            </a:pPr>
            <a:r>
              <a:rPr lang="en-US" b="true" sz="2400" spc="38">
                <a:solidFill>
                  <a:srgbClr val="000000"/>
                </a:solidFill>
                <a:latin typeface="Noto Sans Bold"/>
                <a:ea typeface="Noto Sans Bold"/>
                <a:cs typeface="Noto Sans Bold"/>
                <a:sym typeface="Noto Sans Bold"/>
              </a:rPr>
              <a:t>Xét f3: HT → R</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{H} =&gt; Không có R =&gt; T không thừa</a:t>
            </a:r>
          </a:p>
          <a:p>
            <a:pPr algn="l">
              <a:lnSpc>
                <a:spcPts val="3504"/>
              </a:lnSpc>
            </a:pPr>
            <a:r>
              <a:rPr lang="en-US" b="true" sz="2400" spc="38">
                <a:solidFill>
                  <a:srgbClr val="000000"/>
                </a:solidFill>
                <a:latin typeface="Noto Sans Bold"/>
                <a:ea typeface="Noto Sans Bold"/>
                <a:cs typeface="Noto Sans Bold"/>
                <a:sym typeface="Noto Sans Bold"/>
              </a:rPr>
              <a:t>T</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{T} =&gt;Không có R =&gt;H không thừa</a:t>
            </a:r>
          </a:p>
          <a:p>
            <a:pPr algn="l">
              <a:lnSpc>
                <a:spcPts val="3504"/>
              </a:lnSpc>
            </a:pPr>
            <a:r>
              <a:rPr lang="en-US" b="true" sz="2400" spc="38">
                <a:solidFill>
                  <a:srgbClr val="000000"/>
                </a:solidFill>
                <a:latin typeface="Noto Sans Bold"/>
                <a:ea typeface="Noto Sans Bold"/>
                <a:cs typeface="Noto Sans Bold"/>
                <a:sym typeface="Noto Sans Bold"/>
              </a:rPr>
              <a:t>Xét f4: CS → G</a:t>
            </a:r>
          </a:p>
          <a:p>
            <a:pPr algn="l">
              <a:lnSpc>
                <a:spcPts val="3504"/>
              </a:lnSpc>
            </a:pPr>
            <a:r>
              <a:rPr lang="en-US" b="true" sz="2400" spc="38">
                <a:solidFill>
                  <a:srgbClr val="000000"/>
                </a:solidFill>
                <a:latin typeface="Noto Sans Bold"/>
                <a:ea typeface="Noto Sans Bold"/>
                <a:cs typeface="Noto Sans Bold"/>
                <a:sym typeface="Noto Sans Bold"/>
              </a:rPr>
              <a:t>C</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{CT} =&gt; Không có G =&gt; S không thừa</a:t>
            </a:r>
          </a:p>
          <a:p>
            <a:pPr algn="l">
              <a:lnSpc>
                <a:spcPts val="3504"/>
              </a:lnSpc>
            </a:pPr>
            <a:r>
              <a:rPr lang="en-US" b="true" sz="2400" spc="38">
                <a:solidFill>
                  <a:srgbClr val="000000"/>
                </a:solidFill>
                <a:latin typeface="Noto Sans Bold"/>
                <a:ea typeface="Noto Sans Bold"/>
                <a:cs typeface="Noto Sans Bold"/>
                <a:sym typeface="Noto Sans Bold"/>
              </a:rPr>
              <a:t>S</a:t>
            </a:r>
            <a:r>
              <a:rPr lang="en-US" b="true" sz="2400" spc="38">
                <a:solidFill>
                  <a:srgbClr val="000000"/>
                </a:solidFill>
                <a:latin typeface="Noto Sans Bold"/>
                <a:ea typeface="Noto Sans Bold"/>
                <a:cs typeface="Noto Sans Bold"/>
                <a:sym typeface="Noto Sans Bold"/>
              </a:rPr>
              <a:t>+</a:t>
            </a:r>
            <a:r>
              <a:rPr lang="en-US" b="true" sz="2400" spc="38">
                <a:solidFill>
                  <a:srgbClr val="000000"/>
                </a:solidFill>
                <a:latin typeface="Noto Sans Bold"/>
                <a:ea typeface="Noto Sans Bold"/>
                <a:cs typeface="Noto Sans Bold"/>
                <a:sym typeface="Noto Sans Bold"/>
              </a:rPr>
              <a:t>= {S} =&gt; Không có G =&gt; C không thừa</a:t>
            </a:r>
          </a:p>
          <a:p>
            <a:pPr algn="l">
              <a:lnSpc>
                <a:spcPts val="3504"/>
              </a:lnSpc>
            </a:pPr>
            <a:r>
              <a:rPr lang="en-US" b="true" sz="2400" spc="38">
                <a:solidFill>
                  <a:srgbClr val="000000"/>
                </a:solidFill>
                <a:latin typeface="Noto Sans Bold"/>
                <a:ea typeface="Noto Sans Bold"/>
                <a:cs typeface="Noto Sans Bold"/>
                <a:sym typeface="Noto Sans Bold"/>
              </a:rPr>
              <a:t>Xét f5: HS →R</a:t>
            </a:r>
          </a:p>
          <a:p>
            <a:pPr algn="l">
              <a:lnSpc>
                <a:spcPts val="3504"/>
              </a:lnSpc>
            </a:pPr>
            <a:r>
              <a:rPr lang="en-US" b="true" sz="2400" spc="38">
                <a:solidFill>
                  <a:srgbClr val="000000"/>
                </a:solidFill>
                <a:latin typeface="Noto Sans Bold"/>
                <a:ea typeface="Noto Sans Bold"/>
                <a:cs typeface="Noto Sans Bold"/>
                <a:sym typeface="Noto Sans Bold"/>
              </a:rPr>
              <a:t>H</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 {H} =&gt;Không có R=&gt; S không thừa</a:t>
            </a:r>
          </a:p>
          <a:p>
            <a:pPr algn="l">
              <a:lnSpc>
                <a:spcPts val="3504"/>
              </a:lnSpc>
            </a:pPr>
            <a:r>
              <a:rPr lang="en-US" b="true" sz="2400" spc="38">
                <a:solidFill>
                  <a:srgbClr val="000000"/>
                </a:solidFill>
                <a:latin typeface="Noto Sans Bold"/>
                <a:ea typeface="Noto Sans Bold"/>
                <a:cs typeface="Noto Sans Bold"/>
                <a:sym typeface="Noto Sans Bold"/>
              </a:rPr>
              <a:t>S</a:t>
            </a:r>
            <a:r>
              <a:rPr lang="en-US" b="true" sz="2400" spc="38">
                <a:solidFill>
                  <a:srgbClr val="000000"/>
                </a:solidFill>
                <a:latin typeface="Noto Sans Bold"/>
                <a:ea typeface="Noto Sans Bold"/>
                <a:cs typeface="Noto Sans Bold"/>
                <a:sym typeface="Noto Sans Bold"/>
              </a:rPr>
              <a:t>+ </a:t>
            </a:r>
            <a:r>
              <a:rPr lang="en-US" b="true" sz="2400" spc="38">
                <a:solidFill>
                  <a:srgbClr val="000000"/>
                </a:solidFill>
                <a:latin typeface="Noto Sans Bold"/>
                <a:ea typeface="Noto Sans Bold"/>
                <a:cs typeface="Noto Sans Bold"/>
                <a:sym typeface="Noto Sans Bold"/>
              </a:rPr>
              <a:t>={S} =&gt; Không có R =&gt; H không thừa</a:t>
            </a:r>
          </a:p>
          <a:p>
            <a:pPr algn="l">
              <a:lnSpc>
                <a:spcPts val="3504"/>
              </a:lnSpc>
            </a:pPr>
          </a:p>
          <a:p>
            <a:pPr algn="l">
              <a:lnSpc>
                <a:spcPts val="3359"/>
              </a:lnSpc>
            </a:pPr>
          </a:p>
        </p:txBody>
      </p:sp>
      <p:sp>
        <p:nvSpPr>
          <p:cNvPr name="TextBox 8" id="8"/>
          <p:cNvSpPr txBox="true"/>
          <p:nvPr/>
        </p:nvSpPr>
        <p:spPr>
          <a:xfrm rot="0">
            <a:off x="10115127" y="1968440"/>
            <a:ext cx="7459314" cy="7680197"/>
          </a:xfrm>
          <a:prstGeom prst="rect">
            <a:avLst/>
          </a:prstGeom>
        </p:spPr>
        <p:txBody>
          <a:bodyPr anchor="t" rtlCol="false" tIns="0" lIns="0" bIns="0" rIns="0">
            <a:spAutoFit/>
          </a:bodyPr>
          <a:lstStyle/>
          <a:p>
            <a:pPr algn="l">
              <a:lnSpc>
                <a:spcPts val="4608"/>
              </a:lnSpc>
            </a:pPr>
            <a:r>
              <a:rPr lang="en-US" sz="2400" spc="139" b="true">
                <a:solidFill>
                  <a:srgbClr val="000000"/>
                </a:solidFill>
                <a:latin typeface="Noto Sans Bold"/>
                <a:ea typeface="Noto Sans Bold"/>
                <a:cs typeface="Noto Sans Bold"/>
                <a:sym typeface="Noto Sans Bold"/>
              </a:rPr>
              <a:t>Bước 3: Loại bỏ các phụ thuộc dư thừa (không xét P</a:t>
            </a:r>
            <a:r>
              <a:rPr lang="en-US" b="true" sz="2400" spc="139">
                <a:solidFill>
                  <a:srgbClr val="000000"/>
                </a:solidFill>
                <a:latin typeface="Noto Sans Bold"/>
                <a:ea typeface="Noto Sans Bold"/>
                <a:cs typeface="Noto Sans Bold"/>
                <a:sym typeface="Noto Sans Bold"/>
              </a:rPr>
              <a:t>TH có VP chỉ xuất hiện 1 lần)</a:t>
            </a:r>
          </a:p>
          <a:p>
            <a:pPr algn="l">
              <a:lnSpc>
                <a:spcPts val="4608"/>
              </a:lnSpc>
            </a:pPr>
            <a:r>
              <a:rPr lang="en-US" b="true" sz="2400" spc="139">
                <a:solidFill>
                  <a:srgbClr val="000000"/>
                </a:solidFill>
                <a:latin typeface="Noto Sans Bold"/>
                <a:ea typeface="Noto Sans Bold"/>
                <a:cs typeface="Noto Sans Bold"/>
                <a:sym typeface="Noto Sans Bold"/>
              </a:rPr>
              <a:t>Xét HT → R</a:t>
            </a:r>
          </a:p>
          <a:p>
            <a:pPr algn="l">
              <a:lnSpc>
                <a:spcPts val="4608"/>
              </a:lnSpc>
            </a:pPr>
            <a:r>
              <a:rPr lang="en-US" b="true" sz="2400" spc="139">
                <a:solidFill>
                  <a:srgbClr val="000000"/>
                </a:solidFill>
                <a:latin typeface="Noto Sans Bold"/>
                <a:ea typeface="Noto Sans Bold"/>
                <a:cs typeface="Noto Sans Bold"/>
                <a:sym typeface="Noto Sans Bold"/>
              </a:rPr>
              <a:t>H</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{H} =&gt; Không có R =&gt; T không thừa</a:t>
            </a:r>
          </a:p>
          <a:p>
            <a:pPr algn="l">
              <a:lnSpc>
                <a:spcPts val="4608"/>
              </a:lnSpc>
            </a:pPr>
            <a:r>
              <a:rPr lang="en-US" b="true" sz="2400" spc="139">
                <a:solidFill>
                  <a:srgbClr val="000000"/>
                </a:solidFill>
                <a:latin typeface="Noto Sans Bold"/>
                <a:ea typeface="Noto Sans Bold"/>
                <a:cs typeface="Noto Sans Bold"/>
                <a:sym typeface="Noto Sans Bold"/>
              </a:rPr>
              <a:t>T</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{T} =&gt;Không có R =&gt;H không thừa</a:t>
            </a:r>
          </a:p>
          <a:p>
            <a:pPr algn="l">
              <a:lnSpc>
                <a:spcPts val="4608"/>
              </a:lnSpc>
            </a:pPr>
            <a:r>
              <a:rPr lang="en-US" b="true" sz="2400" spc="139">
                <a:solidFill>
                  <a:srgbClr val="000000"/>
                </a:solidFill>
                <a:latin typeface="Noto Sans Bold"/>
                <a:ea typeface="Noto Sans Bold"/>
                <a:cs typeface="Noto Sans Bold"/>
                <a:sym typeface="Noto Sans Bold"/>
              </a:rPr>
              <a:t>Xét HS → R</a:t>
            </a:r>
          </a:p>
          <a:p>
            <a:pPr algn="l">
              <a:lnSpc>
                <a:spcPts val="4608"/>
              </a:lnSpc>
            </a:pPr>
            <a:r>
              <a:rPr lang="en-US" b="true" sz="2400" spc="139">
                <a:solidFill>
                  <a:srgbClr val="000000"/>
                </a:solidFill>
                <a:latin typeface="Noto Sans Bold"/>
                <a:ea typeface="Noto Sans Bold"/>
                <a:cs typeface="Noto Sans Bold"/>
                <a:sym typeface="Noto Sans Bold"/>
              </a:rPr>
              <a:t>H</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 {H} =&gt;Không có R=&gt; S không thừa</a:t>
            </a:r>
          </a:p>
          <a:p>
            <a:pPr algn="l">
              <a:lnSpc>
                <a:spcPts val="4608"/>
              </a:lnSpc>
            </a:pPr>
            <a:r>
              <a:rPr lang="en-US" b="true" sz="2400" spc="139">
                <a:solidFill>
                  <a:srgbClr val="000000"/>
                </a:solidFill>
                <a:latin typeface="Noto Sans Bold"/>
                <a:ea typeface="Noto Sans Bold"/>
                <a:cs typeface="Noto Sans Bold"/>
                <a:sym typeface="Noto Sans Bold"/>
              </a:rPr>
              <a:t>S</a:t>
            </a:r>
            <a:r>
              <a:rPr lang="en-US" b="true" sz="2400" spc="139">
                <a:solidFill>
                  <a:srgbClr val="000000"/>
                </a:solidFill>
                <a:latin typeface="Noto Sans Bold"/>
                <a:ea typeface="Noto Sans Bold"/>
                <a:cs typeface="Noto Sans Bold"/>
                <a:sym typeface="Noto Sans Bold"/>
              </a:rPr>
              <a:t>+ </a:t>
            </a:r>
            <a:r>
              <a:rPr lang="en-US" b="true" sz="2400" spc="139">
                <a:solidFill>
                  <a:srgbClr val="000000"/>
                </a:solidFill>
                <a:latin typeface="Noto Sans Bold"/>
                <a:ea typeface="Noto Sans Bold"/>
                <a:cs typeface="Noto Sans Bold"/>
                <a:sym typeface="Noto Sans Bold"/>
              </a:rPr>
              <a:t>={S} =&gt; Không có R =&gt; H không thừa</a:t>
            </a:r>
          </a:p>
          <a:p>
            <a:pPr algn="l">
              <a:lnSpc>
                <a:spcPts val="4608"/>
              </a:lnSpc>
            </a:pPr>
            <a:r>
              <a:rPr lang="en-US" b="true" sz="2400" spc="139">
                <a:solidFill>
                  <a:srgbClr val="000000"/>
                </a:solidFill>
                <a:latin typeface="Noto Sans Bold"/>
                <a:ea typeface="Noto Sans Bold"/>
                <a:cs typeface="Noto Sans Bold"/>
                <a:sym typeface="Noto Sans Bold"/>
              </a:rPr>
              <a:t>=&gt; Phủ tối thiểu của F là F= {C→ T, HR → C, HT → R, CS → G, HS → R}</a:t>
            </a:r>
          </a:p>
          <a:p>
            <a:pPr algn="l">
              <a:lnSpc>
                <a:spcPts val="17664"/>
              </a:lnSpc>
            </a:pPr>
          </a:p>
        </p:txBody>
      </p:sp>
      <p:sp>
        <p:nvSpPr>
          <p:cNvPr name="TextBox 9" id="9"/>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10" id="10"/>
          <p:cNvGrpSpPr/>
          <p:nvPr/>
        </p:nvGrpSpPr>
        <p:grpSpPr>
          <a:xfrm rot="0">
            <a:off x="6918273" y="9648637"/>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AutoShape 3" id="3"/>
          <p:cNvSpPr/>
          <p:nvPr/>
        </p:nvSpPr>
        <p:spPr>
          <a:xfrm flipH="true">
            <a:off x="0" y="9562004"/>
            <a:ext cx="6492240" cy="0"/>
          </a:xfrm>
          <a:prstGeom prst="line">
            <a:avLst/>
          </a:prstGeom>
          <a:ln cap="flat" w="38100">
            <a:solidFill>
              <a:srgbClr val="000000"/>
            </a:solidFill>
            <a:prstDash val="solid"/>
            <a:headEnd type="none" len="sm" w="sm"/>
            <a:tailEnd type="none" len="sm" w="sm"/>
          </a:ln>
        </p:spPr>
      </p:sp>
      <p:sp>
        <p:nvSpPr>
          <p:cNvPr name="AutoShape 4" id="4"/>
          <p:cNvSpPr/>
          <p:nvPr/>
        </p:nvSpPr>
        <p:spPr>
          <a:xfrm>
            <a:off x="470378" y="3530227"/>
            <a:ext cx="0" cy="649224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5392984" y="2449508"/>
            <a:ext cx="6323337" cy="6083577"/>
          </a:xfrm>
          <a:custGeom>
            <a:avLst/>
            <a:gdLst/>
            <a:ahLst/>
            <a:cxnLst/>
            <a:rect r="r" b="b" t="t" l="l"/>
            <a:pathLst>
              <a:path h="6083577" w="6323337">
                <a:moveTo>
                  <a:pt x="0" y="0"/>
                </a:moveTo>
                <a:lnTo>
                  <a:pt x="6323336" y="0"/>
                </a:lnTo>
                <a:lnTo>
                  <a:pt x="6323336" y="6083577"/>
                </a:lnTo>
                <a:lnTo>
                  <a:pt x="0" y="6083577"/>
                </a:lnTo>
                <a:lnTo>
                  <a:pt x="0" y="0"/>
                </a:lnTo>
                <a:close/>
              </a:path>
            </a:pathLst>
          </a:custGeom>
          <a:blipFill>
            <a:blip r:embed="rId3"/>
            <a:stretch>
              <a:fillRect l="0" t="0" r="0" b="0"/>
            </a:stretch>
          </a:blipFill>
        </p:spPr>
      </p:sp>
      <p:sp>
        <p:nvSpPr>
          <p:cNvPr name="Freeform 6" id="6"/>
          <p:cNvSpPr/>
          <p:nvPr/>
        </p:nvSpPr>
        <p:spPr>
          <a:xfrm flipH="false" flipV="false" rot="0">
            <a:off x="15437944" y="257946"/>
            <a:ext cx="2182313" cy="1541508"/>
          </a:xfrm>
          <a:custGeom>
            <a:avLst/>
            <a:gdLst/>
            <a:ahLst/>
            <a:cxnLst/>
            <a:rect r="r" b="b" t="t" l="l"/>
            <a:pathLst>
              <a:path h="1541508" w="2182313">
                <a:moveTo>
                  <a:pt x="0" y="0"/>
                </a:moveTo>
                <a:lnTo>
                  <a:pt x="2182314" y="0"/>
                </a:lnTo>
                <a:lnTo>
                  <a:pt x="2182314" y="1541508"/>
                </a:lnTo>
                <a:lnTo>
                  <a:pt x="0" y="154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688807" y="2040128"/>
            <a:ext cx="9094414" cy="77857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Lora Bold"/>
                <a:ea typeface="Lora Bold"/>
                <a:cs typeface="Lora Bold"/>
                <a:sym typeface="Lora Bold"/>
              </a:rPr>
              <a:t>Bước 2: Kiểm tra tối thiểu – loại từng thuộc tính xem có còn là khóa không</a:t>
            </a:r>
          </a:p>
          <a:p>
            <a:pPr algn="l">
              <a:lnSpc>
                <a:spcPts val="2940"/>
              </a:lnSpc>
              <a:spcBef>
                <a:spcPct val="0"/>
              </a:spcBef>
            </a:pPr>
            <a:r>
              <a:rPr lang="en-US" b="true" sz="2100">
                <a:solidFill>
                  <a:srgbClr val="000000"/>
                </a:solidFill>
                <a:latin typeface="Lora Bold"/>
                <a:ea typeface="Lora Bold"/>
                <a:cs typeface="Lora Bold"/>
                <a:sym typeface="Lora Bold"/>
              </a:rPr>
              <a:t>-Bỏ A khỏi K: {B, C}⁺</a:t>
            </a:r>
          </a:p>
          <a:p>
            <a:pPr algn="l">
              <a:lnSpc>
                <a:spcPts val="2940"/>
              </a:lnSpc>
              <a:spcBef>
                <a:spcPct val="0"/>
              </a:spcBef>
            </a:pPr>
            <a:r>
              <a:rPr lang="en-US" b="true" sz="2100">
                <a:solidFill>
                  <a:srgbClr val="000000"/>
                </a:solidFill>
                <a:latin typeface="Lora Bold"/>
                <a:ea typeface="Lora Bold"/>
                <a:cs typeface="Lora Bold"/>
                <a:sym typeface="Lora Bold"/>
              </a:rPr>
              <a:t>Không có A ⇒ không có E</a:t>
            </a:r>
          </a:p>
          <a:p>
            <a:pPr algn="l">
              <a:lnSpc>
                <a:spcPts val="2940"/>
              </a:lnSpc>
              <a:spcBef>
                <a:spcPct val="0"/>
              </a:spcBef>
            </a:pPr>
            <a:r>
              <a:rPr lang="en-US" b="true" sz="2100">
                <a:solidFill>
                  <a:srgbClr val="000000"/>
                </a:solidFill>
                <a:latin typeface="Lora Bold"/>
                <a:ea typeface="Lora Bold"/>
                <a:cs typeface="Lora Bold"/>
                <a:sym typeface="Lora Bold"/>
              </a:rPr>
              <a:t> → Không dùng được A → E, E → DH</a:t>
            </a:r>
          </a:p>
          <a:p>
            <a:pPr algn="l">
              <a:lnSpc>
                <a:spcPts val="2940"/>
              </a:lnSpc>
              <a:spcBef>
                <a:spcPct val="0"/>
              </a:spcBef>
            </a:pPr>
            <a:r>
              <a:rPr lang="en-US" b="true" sz="2100">
                <a:solidFill>
                  <a:srgbClr val="000000"/>
                </a:solidFill>
                <a:latin typeface="Lora Bold"/>
                <a:ea typeface="Lora Bold"/>
                <a:cs typeface="Lora Bold"/>
                <a:sym typeface="Lora Bold"/>
              </a:rPr>
              <a:t>Có C → D</a:t>
            </a:r>
          </a:p>
          <a:p>
            <a:pPr algn="l">
              <a:lnSpc>
                <a:spcPts val="2940"/>
              </a:lnSpc>
              <a:spcBef>
                <a:spcPct val="0"/>
              </a:spcBef>
            </a:pPr>
            <a:r>
              <a:rPr lang="en-US" b="true" sz="2100">
                <a:solidFill>
                  <a:srgbClr val="000000"/>
                </a:solidFill>
                <a:latin typeface="Lora Bold"/>
                <a:ea typeface="Lora Bold"/>
                <a:cs typeface="Lora Bold"/>
                <a:sym typeface="Lora Bold"/>
              </a:rPr>
              <a:t> → {B, C, D}</a:t>
            </a:r>
          </a:p>
          <a:p>
            <a:pPr algn="l">
              <a:lnSpc>
                <a:spcPts val="2940"/>
              </a:lnSpc>
              <a:spcBef>
                <a:spcPct val="0"/>
              </a:spcBef>
            </a:pPr>
            <a:r>
              <a:rPr lang="en-US" b="true" sz="2100">
                <a:solidFill>
                  <a:srgbClr val="000000"/>
                </a:solidFill>
                <a:latin typeface="Lora Bold"/>
                <a:ea typeface="Lora Bold"/>
                <a:cs typeface="Lora Bold"/>
                <a:sym typeface="Lora Bold"/>
              </a:rPr>
              <a:t> → Không đủ ⇒ không là khóa</a:t>
            </a:r>
          </a:p>
          <a:p>
            <a:pPr algn="l">
              <a:lnSpc>
                <a:spcPts val="2940"/>
              </a:lnSpc>
              <a:spcBef>
                <a:spcPct val="0"/>
              </a:spcBef>
            </a:pPr>
            <a:r>
              <a:rPr lang="en-US" b="true" sz="2100">
                <a:solidFill>
                  <a:srgbClr val="000000"/>
                </a:solidFill>
                <a:latin typeface="Lora Bold"/>
                <a:ea typeface="Lora Bold"/>
                <a:cs typeface="Lora Bold"/>
                <a:sym typeface="Lora Bold"/>
              </a:rPr>
              <a:t>-Bỏ B khỏi K: {A, C}⁺</a:t>
            </a:r>
          </a:p>
          <a:p>
            <a:pPr algn="l">
              <a:lnSpc>
                <a:spcPts val="2940"/>
              </a:lnSpc>
              <a:spcBef>
                <a:spcPct val="0"/>
              </a:spcBef>
            </a:pPr>
            <a:r>
              <a:rPr lang="en-US" b="true" sz="2100">
                <a:solidFill>
                  <a:srgbClr val="000000"/>
                </a:solidFill>
                <a:latin typeface="Lora Bold"/>
                <a:ea typeface="Lora Bold"/>
                <a:cs typeface="Lora Bold"/>
                <a:sym typeface="Lora Bold"/>
              </a:rPr>
              <a:t>A → E ⇒ {A, C, E}</a:t>
            </a:r>
          </a:p>
          <a:p>
            <a:pPr algn="l">
              <a:lnSpc>
                <a:spcPts val="2940"/>
              </a:lnSpc>
              <a:spcBef>
                <a:spcPct val="0"/>
              </a:spcBef>
            </a:pPr>
            <a:r>
              <a:rPr lang="en-US" b="true" sz="2100">
                <a:solidFill>
                  <a:srgbClr val="000000"/>
                </a:solidFill>
                <a:latin typeface="Lora Bold"/>
                <a:ea typeface="Lora Bold"/>
                <a:cs typeface="Lora Bold"/>
                <a:sym typeface="Lora Bold"/>
              </a:rPr>
              <a:t>C → D ⇒ {A, C, E, D}</a:t>
            </a:r>
          </a:p>
          <a:p>
            <a:pPr algn="l">
              <a:lnSpc>
                <a:spcPts val="2940"/>
              </a:lnSpc>
              <a:spcBef>
                <a:spcPct val="0"/>
              </a:spcBef>
            </a:pPr>
            <a:r>
              <a:rPr lang="en-US" b="true" sz="2100">
                <a:solidFill>
                  <a:srgbClr val="000000"/>
                </a:solidFill>
                <a:latin typeface="Lora Bold"/>
                <a:ea typeface="Lora Bold"/>
                <a:cs typeface="Lora Bold"/>
                <a:sym typeface="Lora Bold"/>
              </a:rPr>
              <a:t>E → DH ⇒ {A, C, E, D, H}</a:t>
            </a:r>
          </a:p>
          <a:p>
            <a:pPr algn="l">
              <a:lnSpc>
                <a:spcPts val="2940"/>
              </a:lnSpc>
              <a:spcBef>
                <a:spcPct val="0"/>
              </a:spcBef>
            </a:pPr>
            <a:r>
              <a:rPr lang="en-US" b="true" sz="2100">
                <a:solidFill>
                  <a:srgbClr val="000000"/>
                </a:solidFill>
                <a:latin typeface="Lora Bold"/>
                <a:ea typeface="Lora Bold"/>
                <a:cs typeface="Lora Bold"/>
                <a:sym typeface="Lora Bold"/>
              </a:rPr>
              <a:t> → Không có B</a:t>
            </a:r>
          </a:p>
          <a:p>
            <a:pPr algn="l">
              <a:lnSpc>
                <a:spcPts val="2940"/>
              </a:lnSpc>
              <a:spcBef>
                <a:spcPct val="0"/>
              </a:spcBef>
            </a:pPr>
            <a:r>
              <a:rPr lang="en-US" b="true" sz="2100">
                <a:solidFill>
                  <a:srgbClr val="000000"/>
                </a:solidFill>
                <a:latin typeface="Lora Bold"/>
                <a:ea typeface="Lora Bold"/>
                <a:cs typeface="Lora Bold"/>
                <a:sym typeface="Lora Bold"/>
              </a:rPr>
              <a:t>⇒ Không sinh ra tất cả thuộc tính trong Q</a:t>
            </a:r>
          </a:p>
          <a:p>
            <a:pPr algn="l">
              <a:lnSpc>
                <a:spcPts val="2940"/>
              </a:lnSpc>
              <a:spcBef>
                <a:spcPct val="0"/>
              </a:spcBef>
            </a:pPr>
            <a:r>
              <a:rPr lang="en-US" b="true" sz="2100">
                <a:solidFill>
                  <a:srgbClr val="000000"/>
                </a:solidFill>
                <a:latin typeface="Lora Bold"/>
                <a:ea typeface="Lora Bold"/>
                <a:cs typeface="Lora Bold"/>
                <a:sym typeface="Lora Bold"/>
              </a:rPr>
              <a:t>⇒ Không là khóa</a:t>
            </a:r>
          </a:p>
          <a:p>
            <a:pPr algn="l">
              <a:lnSpc>
                <a:spcPts val="2940"/>
              </a:lnSpc>
              <a:spcBef>
                <a:spcPct val="0"/>
              </a:spcBef>
            </a:pPr>
            <a:r>
              <a:rPr lang="en-US" b="true" sz="2100">
                <a:solidFill>
                  <a:srgbClr val="000000"/>
                </a:solidFill>
                <a:latin typeface="Lora Bold"/>
                <a:ea typeface="Lora Bold"/>
                <a:cs typeface="Lora Bold"/>
                <a:sym typeface="Lora Bold"/>
              </a:rPr>
              <a:t>-Bỏ C khỏi K: {A, B}⁺</a:t>
            </a:r>
          </a:p>
          <a:p>
            <a:pPr algn="l">
              <a:lnSpc>
                <a:spcPts val="2940"/>
              </a:lnSpc>
              <a:spcBef>
                <a:spcPct val="0"/>
              </a:spcBef>
            </a:pPr>
            <a:r>
              <a:rPr lang="en-US" b="true" sz="2100">
                <a:solidFill>
                  <a:srgbClr val="000000"/>
                </a:solidFill>
                <a:latin typeface="Lora Bold"/>
                <a:ea typeface="Lora Bold"/>
                <a:cs typeface="Lora Bold"/>
                <a:sym typeface="Lora Bold"/>
              </a:rPr>
              <a:t>A → E ⇒ {A, B, E}</a:t>
            </a:r>
          </a:p>
          <a:p>
            <a:pPr algn="l">
              <a:lnSpc>
                <a:spcPts val="2940"/>
              </a:lnSpc>
              <a:spcBef>
                <a:spcPct val="0"/>
              </a:spcBef>
            </a:pPr>
            <a:r>
              <a:rPr lang="en-US" b="true" sz="2100">
                <a:solidFill>
                  <a:srgbClr val="000000"/>
                </a:solidFill>
                <a:latin typeface="Lora Bold"/>
                <a:ea typeface="Lora Bold"/>
                <a:cs typeface="Lora Bold"/>
                <a:sym typeface="Lora Bold"/>
              </a:rPr>
              <a:t>Không có C ⇒ không có D</a:t>
            </a:r>
          </a:p>
          <a:p>
            <a:pPr algn="l">
              <a:lnSpc>
                <a:spcPts val="2940"/>
              </a:lnSpc>
              <a:spcBef>
                <a:spcPct val="0"/>
              </a:spcBef>
            </a:pPr>
            <a:r>
              <a:rPr lang="en-US" b="true" sz="2100">
                <a:solidFill>
                  <a:srgbClr val="000000"/>
                </a:solidFill>
                <a:latin typeface="Lora Bold"/>
                <a:ea typeface="Lora Bold"/>
                <a:cs typeface="Lora Bold"/>
                <a:sym typeface="Lora Bold"/>
              </a:rPr>
              <a:t>Không có D ⇒ không dùng E → DH</a:t>
            </a:r>
          </a:p>
          <a:p>
            <a:pPr algn="l">
              <a:lnSpc>
                <a:spcPts val="2940"/>
              </a:lnSpc>
              <a:spcBef>
                <a:spcPct val="0"/>
              </a:spcBef>
            </a:pPr>
            <a:r>
              <a:rPr lang="en-US" b="true" sz="2100">
                <a:solidFill>
                  <a:srgbClr val="000000"/>
                </a:solidFill>
                <a:latin typeface="Lora Bold"/>
                <a:ea typeface="Lora Bold"/>
                <a:cs typeface="Lora Bold"/>
                <a:sym typeface="Lora Bold"/>
              </a:rPr>
              <a:t> → Không đủ ⇒ không là khóa</a:t>
            </a:r>
          </a:p>
          <a:p>
            <a:pPr algn="l">
              <a:lnSpc>
                <a:spcPts val="2940"/>
              </a:lnSpc>
              <a:spcBef>
                <a:spcPct val="0"/>
              </a:spcBef>
            </a:pPr>
            <a:r>
              <a:rPr lang="en-US" b="true" sz="2100">
                <a:solidFill>
                  <a:srgbClr val="000000"/>
                </a:solidFill>
                <a:latin typeface="Lora Bold"/>
                <a:ea typeface="Lora Bold"/>
                <a:cs typeface="Lora Bold"/>
                <a:sym typeface="Lora Bold"/>
              </a:rPr>
              <a:t>=&gt; Vậy K={A, B, C} là khóa tối thiểu của Q</a:t>
            </a:r>
          </a:p>
        </p:txBody>
      </p:sp>
      <p:sp>
        <p:nvSpPr>
          <p:cNvPr name="TextBox 8" id="8"/>
          <p:cNvSpPr txBox="true"/>
          <p:nvPr/>
        </p:nvSpPr>
        <p:spPr>
          <a:xfrm rot="0">
            <a:off x="720321" y="2040128"/>
            <a:ext cx="8264843" cy="5006340"/>
          </a:xfrm>
          <a:prstGeom prst="rect">
            <a:avLst/>
          </a:prstGeom>
        </p:spPr>
        <p:txBody>
          <a:bodyPr anchor="t" rtlCol="false" tIns="0" lIns="0" bIns="0" rIns="0">
            <a:spAutoFit/>
          </a:bodyPr>
          <a:lstStyle/>
          <a:p>
            <a:pPr algn="l">
              <a:lnSpc>
                <a:spcPts val="3359"/>
              </a:lnSpc>
            </a:pPr>
            <a:r>
              <a:rPr lang="en-US" sz="2400" b="true">
                <a:solidFill>
                  <a:srgbClr val="000000"/>
                </a:solidFill>
                <a:latin typeface="Noto Sans Bold"/>
                <a:ea typeface="Noto Sans Bold"/>
                <a:cs typeface="Noto Sans Bold"/>
                <a:sym typeface="Noto Sans Bold"/>
              </a:rPr>
              <a:t>Bước 1: Kiểm tra bao đóng của K = {A, B, C}</a:t>
            </a:r>
          </a:p>
          <a:p>
            <a:pPr algn="l">
              <a:lnSpc>
                <a:spcPts val="3359"/>
              </a:lnSpc>
            </a:pPr>
            <a:r>
              <a:rPr lang="en-US" sz="2400" b="true">
                <a:solidFill>
                  <a:srgbClr val="000000"/>
                </a:solidFill>
                <a:latin typeface="Noto Sans Bold"/>
                <a:ea typeface="Noto Sans Bold"/>
                <a:cs typeface="Noto Sans Bold"/>
                <a:sym typeface="Noto Sans Bold"/>
              </a:rPr>
              <a:t>Ta tính K⁺ = (A, B, C)⁺ theo F:</a:t>
            </a:r>
          </a:p>
          <a:p>
            <a:pPr algn="l">
              <a:lnSpc>
                <a:spcPts val="3359"/>
              </a:lnSpc>
            </a:pPr>
            <a:r>
              <a:rPr lang="en-US" sz="2400" b="true">
                <a:solidFill>
                  <a:srgbClr val="000000"/>
                </a:solidFill>
                <a:latin typeface="Noto Sans Bold"/>
                <a:ea typeface="Noto Sans Bold"/>
                <a:cs typeface="Noto Sans Bold"/>
                <a:sym typeface="Noto Sans Bold"/>
              </a:rPr>
              <a:t>Có A → E ⇒ thêm E</a:t>
            </a:r>
          </a:p>
          <a:p>
            <a:pPr algn="l">
              <a:lnSpc>
                <a:spcPts val="3359"/>
              </a:lnSpc>
            </a:pPr>
            <a:r>
              <a:rPr lang="en-US" sz="2400" b="true">
                <a:solidFill>
                  <a:srgbClr val="000000"/>
                </a:solidFill>
                <a:latin typeface="Noto Sans Bold"/>
                <a:ea typeface="Noto Sans Bold"/>
                <a:cs typeface="Noto Sans Bold"/>
                <a:sym typeface="Noto Sans Bold"/>
              </a:rPr>
              <a:t> → {A, B, C, E}</a:t>
            </a:r>
          </a:p>
          <a:p>
            <a:pPr algn="l">
              <a:lnSpc>
                <a:spcPts val="3359"/>
              </a:lnSpc>
            </a:pPr>
            <a:r>
              <a:rPr lang="en-US" sz="2400" b="true">
                <a:solidFill>
                  <a:srgbClr val="000000"/>
                </a:solidFill>
                <a:latin typeface="Noto Sans Bold"/>
                <a:ea typeface="Noto Sans Bold"/>
                <a:cs typeface="Noto Sans Bold"/>
                <a:sym typeface="Noto Sans Bold"/>
              </a:rPr>
              <a:t>Có C → D ⇒ thêm D</a:t>
            </a:r>
          </a:p>
          <a:p>
            <a:pPr algn="l">
              <a:lnSpc>
                <a:spcPts val="3359"/>
              </a:lnSpc>
            </a:pPr>
            <a:r>
              <a:rPr lang="en-US" sz="2400" b="true">
                <a:solidFill>
                  <a:srgbClr val="000000"/>
                </a:solidFill>
                <a:latin typeface="Noto Sans Bold"/>
                <a:ea typeface="Noto Sans Bold"/>
                <a:cs typeface="Noto Sans Bold"/>
                <a:sym typeface="Noto Sans Bold"/>
              </a:rPr>
              <a:t> → {A, B, C, E, D}</a:t>
            </a:r>
          </a:p>
          <a:p>
            <a:pPr algn="l">
              <a:lnSpc>
                <a:spcPts val="3359"/>
              </a:lnSpc>
            </a:pPr>
            <a:r>
              <a:rPr lang="en-US" sz="2400" b="true">
                <a:solidFill>
                  <a:srgbClr val="000000"/>
                </a:solidFill>
                <a:latin typeface="Noto Sans Bold"/>
                <a:ea typeface="Noto Sans Bold"/>
                <a:cs typeface="Noto Sans Bold"/>
                <a:sym typeface="Noto Sans Bold"/>
              </a:rPr>
              <a:t>Có E → DH ⇒ thêm H (D đã có rồi)</a:t>
            </a:r>
          </a:p>
          <a:p>
            <a:pPr algn="l">
              <a:lnSpc>
                <a:spcPts val="3359"/>
              </a:lnSpc>
            </a:pPr>
            <a:r>
              <a:rPr lang="en-US" sz="2400" b="true">
                <a:solidFill>
                  <a:srgbClr val="000000"/>
                </a:solidFill>
                <a:latin typeface="Noto Sans Bold"/>
                <a:ea typeface="Noto Sans Bold"/>
                <a:cs typeface="Noto Sans Bold"/>
                <a:sym typeface="Noto Sans Bold"/>
              </a:rPr>
              <a:t> → {A, B, C, D, E, H}</a:t>
            </a:r>
          </a:p>
          <a:p>
            <a:pPr algn="l">
              <a:lnSpc>
                <a:spcPts val="3359"/>
              </a:lnSpc>
            </a:pPr>
            <a:r>
              <a:rPr lang="en-US" sz="2400" b="true">
                <a:solidFill>
                  <a:srgbClr val="000000"/>
                </a:solidFill>
                <a:latin typeface="Noto Sans Bold"/>
                <a:ea typeface="Noto Sans Bold"/>
                <a:cs typeface="Noto Sans Bold"/>
                <a:sym typeface="Noto Sans Bold"/>
              </a:rPr>
              <a:t>→ K⁺ = {A, B, C, D, E, H} = đầy đủ mọi thuộc tính trong Q</a:t>
            </a:r>
          </a:p>
          <a:p>
            <a:pPr algn="l">
              <a:lnSpc>
                <a:spcPts val="3359"/>
              </a:lnSpc>
            </a:pPr>
            <a:r>
              <a:rPr lang="en-US" sz="2400" b="true">
                <a:solidFill>
                  <a:srgbClr val="000000"/>
                </a:solidFill>
                <a:latin typeface="Noto Sans Bold"/>
                <a:ea typeface="Noto Sans Bold"/>
                <a:cs typeface="Noto Sans Bold"/>
                <a:sym typeface="Noto Sans Bold"/>
              </a:rPr>
              <a:t>Vậy K là siêu khóa</a:t>
            </a:r>
          </a:p>
          <a:p>
            <a:pPr algn="l">
              <a:lnSpc>
                <a:spcPts val="3359"/>
              </a:lnSpc>
            </a:pPr>
          </a:p>
          <a:p>
            <a:pPr algn="l">
              <a:lnSpc>
                <a:spcPts val="3359"/>
              </a:lnSpc>
            </a:pPr>
          </a:p>
        </p:txBody>
      </p:sp>
      <p:sp>
        <p:nvSpPr>
          <p:cNvPr name="TextBox 9" id="9"/>
          <p:cNvSpPr txBox="true"/>
          <p:nvPr/>
        </p:nvSpPr>
        <p:spPr>
          <a:xfrm rot="0">
            <a:off x="270120" y="154236"/>
            <a:ext cx="14342553" cy="2295271"/>
          </a:xfrm>
          <a:prstGeom prst="rect">
            <a:avLst/>
          </a:prstGeom>
        </p:spPr>
        <p:txBody>
          <a:bodyPr anchor="t" rtlCol="false" tIns="0" lIns="0" bIns="0" rIns="0">
            <a:spAutoFit/>
          </a:bodyPr>
          <a:lstStyle/>
          <a:p>
            <a:pPr algn="l">
              <a:lnSpc>
                <a:spcPts val="5880"/>
              </a:lnSpc>
            </a:pPr>
            <a:r>
              <a:rPr lang="en-US" sz="4200" spc="373" b="true">
                <a:solidFill>
                  <a:srgbClr val="FF3131"/>
                </a:solidFill>
                <a:latin typeface="Noto Sans Bold"/>
                <a:ea typeface="Noto Sans Bold"/>
                <a:cs typeface="Noto Sans Bold"/>
                <a:sym typeface="Noto Sans Bold"/>
              </a:rPr>
              <a:t>Bài 7: C</a:t>
            </a:r>
            <a:r>
              <a:rPr lang="en-US" b="true" sz="4200" spc="373">
                <a:solidFill>
                  <a:srgbClr val="FF3131"/>
                </a:solidFill>
                <a:latin typeface="Noto Sans Bold"/>
                <a:ea typeface="Noto Sans Bold"/>
                <a:cs typeface="Noto Sans Bold"/>
                <a:sym typeface="Noto Sans Bold"/>
              </a:rPr>
              <a:t>ho Q(A,B,C,D,E,H)</a:t>
            </a:r>
          </a:p>
          <a:p>
            <a:pPr algn="l">
              <a:lnSpc>
                <a:spcPts val="5880"/>
              </a:lnSpc>
            </a:pPr>
            <a:r>
              <a:rPr lang="en-US" b="true" sz="4200" spc="373">
                <a:solidFill>
                  <a:srgbClr val="FF3131"/>
                </a:solidFill>
                <a:latin typeface="Noto Sans Bold"/>
                <a:ea typeface="Noto Sans Bold"/>
                <a:cs typeface="Noto Sans Bold"/>
                <a:sym typeface="Noto Sans Bold"/>
              </a:rPr>
              <a:t>Chứng minh K={A,B,C} là khóa duy nhất của Q</a:t>
            </a:r>
          </a:p>
          <a:p>
            <a:pPr algn="ctr">
              <a:lnSpc>
                <a:spcPts val="6747"/>
              </a:lnSpc>
            </a:pPr>
          </a:p>
        </p:txBody>
      </p:sp>
      <p:grpSp>
        <p:nvGrpSpPr>
          <p:cNvPr name="Group 10" id="10"/>
          <p:cNvGrpSpPr/>
          <p:nvPr/>
        </p:nvGrpSpPr>
        <p:grpSpPr>
          <a:xfrm rot="0">
            <a:off x="1028700" y="9714139"/>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71770" y="329051"/>
            <a:ext cx="11309178" cy="1979930"/>
          </a:xfrm>
          <a:prstGeom prst="rect">
            <a:avLst/>
          </a:prstGeom>
        </p:spPr>
        <p:txBody>
          <a:bodyPr anchor="t" rtlCol="false" tIns="0" lIns="0" bIns="0" rIns="0">
            <a:spAutoFit/>
          </a:bodyPr>
          <a:lstStyle/>
          <a:p>
            <a:pPr algn="l">
              <a:lnSpc>
                <a:spcPts val="5319"/>
              </a:lnSpc>
              <a:spcBef>
                <a:spcPct val="0"/>
              </a:spcBef>
            </a:pPr>
            <a:r>
              <a:rPr lang="en-US" b="true" sz="3799" spc="379">
                <a:solidFill>
                  <a:srgbClr val="FF3131"/>
                </a:solidFill>
                <a:latin typeface="Noto Sans Bold"/>
                <a:ea typeface="Noto Sans Bold"/>
                <a:cs typeface="Noto Sans Bold"/>
                <a:sym typeface="Noto Sans Bold"/>
              </a:rPr>
              <a:t>Bài 8: Tìm tất cả các khóa của Q</a:t>
            </a:r>
          </a:p>
          <a:p>
            <a:pPr algn="l">
              <a:lnSpc>
                <a:spcPts val="5319"/>
              </a:lnSpc>
              <a:spcBef>
                <a:spcPct val="0"/>
              </a:spcBef>
            </a:pPr>
            <a:r>
              <a:rPr lang="en-US" b="true" sz="3799" spc="379">
                <a:solidFill>
                  <a:srgbClr val="FF3131"/>
                </a:solidFill>
                <a:latin typeface="Noto Sans Bold"/>
                <a:ea typeface="Noto Sans Bold"/>
                <a:cs typeface="Noto Sans Bold"/>
                <a:sym typeface="Noto Sans Bold"/>
              </a:rPr>
              <a:t>Cho Q(A,B,C,D)</a:t>
            </a:r>
          </a:p>
          <a:p>
            <a:pPr algn="l">
              <a:lnSpc>
                <a:spcPts val="5319"/>
              </a:lnSpc>
              <a:spcBef>
                <a:spcPct val="0"/>
              </a:spcBef>
            </a:pPr>
            <a:r>
              <a:rPr lang="en-US" b="true" sz="3799" spc="379">
                <a:solidFill>
                  <a:srgbClr val="FF3131"/>
                </a:solidFill>
                <a:latin typeface="Noto Sans Bold"/>
                <a:ea typeface="Noto Sans Bold"/>
                <a:cs typeface="Noto Sans Bold"/>
                <a:sym typeface="Noto Sans Bold"/>
              </a:rPr>
              <a:t>F= {AB → C, D → B, C→ ABD}</a:t>
            </a:r>
          </a:p>
        </p:txBody>
      </p:sp>
      <p:sp>
        <p:nvSpPr>
          <p:cNvPr name="TextBox 4" id="4"/>
          <p:cNvSpPr txBox="true"/>
          <p:nvPr/>
        </p:nvSpPr>
        <p:spPr>
          <a:xfrm rot="0">
            <a:off x="596871" y="2815419"/>
            <a:ext cx="9474814" cy="5462905"/>
          </a:xfrm>
          <a:prstGeom prst="rect">
            <a:avLst/>
          </a:prstGeom>
        </p:spPr>
        <p:txBody>
          <a:bodyPr anchor="t" rtlCol="false" tIns="0" lIns="0" bIns="0" rIns="0">
            <a:spAutoFit/>
          </a:bodyPr>
          <a:lstStyle/>
          <a:p>
            <a:pPr algn="l">
              <a:lnSpc>
                <a:spcPts val="4479"/>
              </a:lnSpc>
            </a:pPr>
            <a:r>
              <a:rPr lang="en-US" sz="3199" b="true">
                <a:solidFill>
                  <a:srgbClr val="000000"/>
                </a:solidFill>
                <a:latin typeface="Noto Sans Bold"/>
                <a:ea typeface="Noto Sans Bold"/>
                <a:cs typeface="Noto Sans Bold"/>
                <a:sym typeface="Noto Sans Bold"/>
              </a:rPr>
              <a:t>B1: </a:t>
            </a:r>
            <a:r>
              <a:rPr lang="en-US" sz="3199" b="true">
                <a:solidFill>
                  <a:srgbClr val="000000"/>
                </a:solidFill>
                <a:latin typeface="Noto Sans Bold"/>
                <a:ea typeface="Noto Sans Bold"/>
                <a:cs typeface="Noto Sans Bold"/>
                <a:sym typeface="Noto Sans Bold"/>
              </a:rPr>
              <a:t>Tìm tập thuộc tính nguồn</a:t>
            </a:r>
          </a:p>
          <a:p>
            <a:pPr algn="l">
              <a:lnSpc>
                <a:spcPts val="4479"/>
              </a:lnSpc>
            </a:pPr>
            <a:r>
              <a:rPr lang="en-US" sz="3199" b="true">
                <a:solidFill>
                  <a:srgbClr val="000000"/>
                </a:solidFill>
                <a:latin typeface="Noto Sans Bold"/>
                <a:ea typeface="Noto Sans Bold"/>
                <a:cs typeface="Noto Sans Bold"/>
                <a:sym typeface="Noto Sans Bold"/>
              </a:rPr>
              <a:t>TN = Q – R =&gt; TN rỗng</a:t>
            </a:r>
          </a:p>
          <a:p>
            <a:pPr algn="l">
              <a:lnSpc>
                <a:spcPts val="4479"/>
              </a:lnSpc>
            </a:pPr>
            <a:r>
              <a:rPr lang="en-US" sz="3199" b="true">
                <a:solidFill>
                  <a:srgbClr val="000000"/>
                </a:solidFill>
                <a:latin typeface="Noto Sans Bold"/>
                <a:ea typeface="Noto Sans Bold"/>
                <a:cs typeface="Noto Sans Bold"/>
                <a:sym typeface="Noto Sans Bold"/>
              </a:rPr>
              <a:t>=&gt;TN</a:t>
            </a:r>
            <a:r>
              <a:rPr lang="en-US" sz="3199" b="true">
                <a:solidFill>
                  <a:srgbClr val="000000"/>
                </a:solidFill>
                <a:latin typeface="Noto Sans Bold"/>
                <a:ea typeface="Noto Sans Bold"/>
                <a:cs typeface="Noto Sans Bold"/>
                <a:sym typeface="Noto Sans Bold"/>
              </a:rPr>
              <a:t>+ </a:t>
            </a:r>
            <a:r>
              <a:rPr lang="en-US" sz="3199" b="true">
                <a:solidFill>
                  <a:srgbClr val="000000"/>
                </a:solidFill>
                <a:latin typeface="Noto Sans Bold"/>
                <a:ea typeface="Noto Sans Bold"/>
                <a:cs typeface="Noto Sans Bold"/>
                <a:sym typeface="Noto Sans Bold"/>
              </a:rPr>
              <a:t>≠ Q</a:t>
            </a:r>
            <a:r>
              <a:rPr lang="en-US" sz="3199" b="true">
                <a:solidFill>
                  <a:srgbClr val="000000"/>
                </a:solidFill>
                <a:latin typeface="Noto Sans Bold"/>
                <a:ea typeface="Noto Sans Bold"/>
                <a:cs typeface="Noto Sans Bold"/>
                <a:sym typeface="Noto Sans Bold"/>
              </a:rPr>
              <a:t>+ </a:t>
            </a:r>
          </a:p>
          <a:p>
            <a:pPr algn="l">
              <a:lnSpc>
                <a:spcPts val="4479"/>
              </a:lnSpc>
            </a:pPr>
            <a:r>
              <a:rPr lang="en-US" sz="3199" b="true">
                <a:solidFill>
                  <a:srgbClr val="000000"/>
                </a:solidFill>
                <a:latin typeface="Noto Sans Bold"/>
                <a:ea typeface="Noto Sans Bold"/>
                <a:cs typeface="Noto Sans Bold"/>
                <a:sym typeface="Noto Sans Bold"/>
              </a:rPr>
              <a:t>B2: Tìm tập thuộc tính trung gian</a:t>
            </a:r>
          </a:p>
          <a:p>
            <a:pPr algn="l">
              <a:lnSpc>
                <a:spcPts val="4479"/>
              </a:lnSpc>
            </a:pPr>
            <a:r>
              <a:rPr lang="en-US" sz="3199" b="true">
                <a:solidFill>
                  <a:srgbClr val="000000"/>
                </a:solidFill>
                <a:latin typeface="Noto Sans Bold"/>
                <a:ea typeface="Noto Sans Bold"/>
                <a:cs typeface="Noto Sans Bold"/>
                <a:sym typeface="Noto Sans Bold"/>
              </a:rPr>
              <a:t>TG = L ∩ R =&gt; TG = ABCD</a:t>
            </a:r>
          </a:p>
          <a:p>
            <a:pPr algn="l">
              <a:lnSpc>
                <a:spcPts val="4479"/>
              </a:lnSpc>
            </a:pPr>
            <a:r>
              <a:rPr lang="en-US" sz="3199" b="true">
                <a:solidFill>
                  <a:srgbClr val="000000"/>
                </a:solidFill>
                <a:latin typeface="Noto Sans Bold"/>
                <a:ea typeface="Noto Sans Bold"/>
                <a:cs typeface="Noto Sans Bold"/>
                <a:sym typeface="Noto Sans Bold"/>
              </a:rPr>
              <a:t>B3: Lập bảng để tìm khóa</a:t>
            </a:r>
          </a:p>
          <a:p>
            <a:pPr algn="l">
              <a:lnSpc>
                <a:spcPts val="4479"/>
              </a:lnSpc>
            </a:pPr>
            <a:r>
              <a:rPr lang="en-US" sz="3199" b="true">
                <a:solidFill>
                  <a:srgbClr val="000000"/>
                </a:solidFill>
                <a:latin typeface="Noto Sans Bold"/>
                <a:ea typeface="Noto Sans Bold"/>
                <a:cs typeface="Noto Sans Bold"/>
                <a:sym typeface="Noto Sans Bold"/>
              </a:rPr>
              <a:t>Các tập con khác rỗng của tập trung gian là: X</a:t>
            </a:r>
            <a:r>
              <a:rPr lang="en-US" sz="3199" b="true">
                <a:solidFill>
                  <a:srgbClr val="000000"/>
                </a:solidFill>
                <a:latin typeface="Noto Sans Bold"/>
                <a:ea typeface="Noto Sans Bold"/>
                <a:cs typeface="Noto Sans Bold"/>
                <a:sym typeface="Noto Sans Bold"/>
              </a:rPr>
              <a:t>i</a:t>
            </a:r>
            <a:r>
              <a:rPr lang="en-US" sz="3199" b="true">
                <a:solidFill>
                  <a:srgbClr val="000000"/>
                </a:solidFill>
                <a:latin typeface="Noto Sans Bold"/>
                <a:ea typeface="Noto Sans Bold"/>
                <a:cs typeface="Noto Sans Bold"/>
                <a:sym typeface="Noto Sans Bold"/>
              </a:rPr>
              <a:t>={A, B, C, D, AB, AC, AD, BC, BD, CD, ABC, ACD, BCD, ABCD}</a:t>
            </a:r>
          </a:p>
          <a:p>
            <a:pPr algn="l">
              <a:lnSpc>
                <a:spcPts val="3359"/>
              </a:lnSpc>
            </a:pPr>
          </a:p>
        </p:txBody>
      </p:sp>
      <p:graphicFrame>
        <p:nvGraphicFramePr>
          <p:cNvPr name="Object 5" id="5"/>
          <p:cNvGraphicFramePr/>
          <p:nvPr/>
        </p:nvGraphicFramePr>
        <p:xfrm>
          <a:off x="11052678" y="1511153"/>
          <a:ext cx="3771900" cy="6705600"/>
        </p:xfrm>
        <a:graphic>
          <a:graphicData uri="http://schemas.openxmlformats.org/presentationml/2006/ole">
            <p:oleObj imgW="5105400" imgH="8039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6" id="6"/>
          <p:cNvSpPr txBox="true"/>
          <p:nvPr/>
        </p:nvSpPr>
        <p:spPr>
          <a:xfrm rot="0">
            <a:off x="1419055" y="8617122"/>
            <a:ext cx="8652629" cy="646430"/>
          </a:xfrm>
          <a:prstGeom prst="rect">
            <a:avLst/>
          </a:prstGeom>
        </p:spPr>
        <p:txBody>
          <a:bodyPr anchor="t" rtlCol="false" tIns="0" lIns="0" bIns="0" rIns="0">
            <a:spAutoFit/>
          </a:bodyPr>
          <a:lstStyle/>
          <a:p>
            <a:pPr algn="ctr">
              <a:lnSpc>
                <a:spcPts val="5319"/>
              </a:lnSpc>
              <a:spcBef>
                <a:spcPct val="0"/>
              </a:spcBef>
            </a:pPr>
            <a:r>
              <a:rPr lang="en-US" b="true" sz="3799" spc="379">
                <a:solidFill>
                  <a:srgbClr val="000000"/>
                </a:solidFill>
                <a:latin typeface="Noto Sans Bold"/>
                <a:ea typeface="Noto Sans Bold"/>
                <a:cs typeface="Noto Sans Bold"/>
                <a:sym typeface="Noto Sans Bold"/>
              </a:rPr>
              <a:t> Vậy Q có 3 khóa là {C, AB, AD}</a:t>
            </a:r>
          </a:p>
        </p:txBody>
      </p:sp>
      <p:sp>
        <p:nvSpPr>
          <p:cNvPr name="AutoShape 7" id="7"/>
          <p:cNvSpPr/>
          <p:nvPr/>
        </p:nvSpPr>
        <p:spPr>
          <a:xfrm>
            <a:off x="352720" y="3794760"/>
            <a:ext cx="0" cy="6492240"/>
          </a:xfrm>
          <a:prstGeom prst="line">
            <a:avLst/>
          </a:prstGeom>
          <a:ln cap="flat" w="38100">
            <a:solidFill>
              <a:srgbClr val="000000"/>
            </a:solidFill>
            <a:prstDash val="solid"/>
            <a:headEnd type="none" len="sm" w="sm"/>
            <a:tailEnd type="none" len="sm" w="sm"/>
          </a:ln>
        </p:spPr>
      </p:sp>
      <p:sp>
        <p:nvSpPr>
          <p:cNvPr name="AutoShape 8" id="8"/>
          <p:cNvSpPr/>
          <p:nvPr/>
        </p:nvSpPr>
        <p:spPr>
          <a:xfrm>
            <a:off x="0" y="9701702"/>
            <a:ext cx="6492240" cy="0"/>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947231" y="9736037"/>
            <a:ext cx="3920859" cy="572861"/>
            <a:chOff x="0" y="0"/>
            <a:chExt cx="1032654" cy="150877"/>
          </a:xfrm>
        </p:grpSpPr>
        <p:sp>
          <p:nvSpPr>
            <p:cNvPr name="Freeform 10" id="10"/>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1" id="11"/>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95829" y="273241"/>
            <a:ext cx="17571559" cy="2712289"/>
          </a:xfrm>
          <a:prstGeom prst="rect">
            <a:avLst/>
          </a:prstGeom>
        </p:spPr>
        <p:txBody>
          <a:bodyPr anchor="t" rtlCol="false" tIns="0" lIns="0" bIns="0" rIns="0">
            <a:spAutoFit/>
          </a:bodyPr>
          <a:lstStyle/>
          <a:p>
            <a:pPr algn="l">
              <a:lnSpc>
                <a:spcPts val="4352"/>
              </a:lnSpc>
            </a:pPr>
            <a:r>
              <a:rPr lang="en-US" sz="3200" spc="336" b="true">
                <a:solidFill>
                  <a:srgbClr val="FF3131"/>
                </a:solidFill>
                <a:latin typeface="Noto Sans Bold"/>
                <a:ea typeface="Noto Sans Bold"/>
                <a:cs typeface="Noto Sans Bold"/>
                <a:sym typeface="Noto Sans Bold"/>
              </a:rPr>
              <a:t>Bài 9: Q(A,B,C,D,E,G) </a:t>
            </a:r>
          </a:p>
          <a:p>
            <a:pPr algn="l">
              <a:lnSpc>
                <a:spcPts val="4352"/>
              </a:lnSpc>
            </a:pPr>
            <a:r>
              <a:rPr lang="en-US" sz="3200" spc="336" b="true">
                <a:solidFill>
                  <a:srgbClr val="FF3131"/>
                </a:solidFill>
                <a:latin typeface="Noto Sans Bold"/>
                <a:ea typeface="Noto Sans Bold"/>
                <a:cs typeface="Noto Sans Bold"/>
                <a:sym typeface="Noto Sans Bold"/>
              </a:rPr>
              <a:t>F={AB→C ;C→ A; BC→D; ACD→B; D→EG; BE→C; CG→BD; CE→G} </a:t>
            </a:r>
          </a:p>
          <a:p>
            <a:pPr algn="l">
              <a:lnSpc>
                <a:spcPts val="4352"/>
              </a:lnSpc>
            </a:pPr>
            <a:r>
              <a:rPr lang="en-US" sz="3200" spc="336" b="true">
                <a:solidFill>
                  <a:srgbClr val="FF3131"/>
                </a:solidFill>
                <a:latin typeface="Noto Sans Bold"/>
                <a:ea typeface="Noto Sans Bold"/>
                <a:cs typeface="Noto Sans Bold"/>
                <a:sym typeface="Noto Sans Bold"/>
              </a:rPr>
              <a:t>Hãy tì</a:t>
            </a:r>
            <a:r>
              <a:rPr lang="en-US" b="true" sz="3200" spc="336">
                <a:solidFill>
                  <a:srgbClr val="FF3131"/>
                </a:solidFill>
                <a:latin typeface="Noto Sans Bold"/>
                <a:ea typeface="Noto Sans Bold"/>
                <a:cs typeface="Noto Sans Bold"/>
                <a:sym typeface="Noto Sans Bold"/>
              </a:rPr>
              <a:t>m tất cả các khóa của Q. </a:t>
            </a:r>
          </a:p>
          <a:p>
            <a:pPr algn="ctr">
              <a:lnSpc>
                <a:spcPts val="8710"/>
              </a:lnSpc>
            </a:pPr>
          </a:p>
        </p:txBody>
      </p:sp>
      <p:sp>
        <p:nvSpPr>
          <p:cNvPr name="TextBox 4" id="4"/>
          <p:cNvSpPr txBox="true"/>
          <p:nvPr/>
        </p:nvSpPr>
        <p:spPr>
          <a:xfrm rot="0">
            <a:off x="896788" y="2560346"/>
            <a:ext cx="7673432" cy="2646903"/>
          </a:xfrm>
          <a:prstGeom prst="rect">
            <a:avLst/>
          </a:prstGeom>
        </p:spPr>
        <p:txBody>
          <a:bodyPr anchor="t" rtlCol="false" tIns="0" lIns="0" bIns="0" rIns="0">
            <a:spAutoFit/>
          </a:bodyPr>
          <a:lstStyle/>
          <a:p>
            <a:pPr algn="l">
              <a:lnSpc>
                <a:spcPts val="4252"/>
              </a:lnSpc>
              <a:spcBef>
                <a:spcPct val="0"/>
              </a:spcBef>
            </a:pPr>
            <a:r>
              <a:rPr lang="en-US" b="true" sz="3037" spc="303">
                <a:solidFill>
                  <a:srgbClr val="000000"/>
                </a:solidFill>
                <a:latin typeface="Noto Sans Bold"/>
                <a:ea typeface="Noto Sans Bold"/>
                <a:cs typeface="Noto Sans Bold"/>
                <a:sym typeface="Noto Sans Bold"/>
              </a:rPr>
              <a:t>B1: Tìm tập thuộc tính nguồn</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TN = Q – R =&gt; TN rỗng</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B2: Tìm tập thuộc tính trung gian</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TG = L ∩ R =&gt; TG = {A,B,C,D,E,G}</a:t>
            </a:r>
          </a:p>
          <a:p>
            <a:pPr algn="l">
              <a:lnSpc>
                <a:spcPts val="4252"/>
              </a:lnSpc>
              <a:spcBef>
                <a:spcPct val="0"/>
              </a:spcBef>
            </a:pPr>
            <a:r>
              <a:rPr lang="en-US" b="true" sz="3037" spc="303">
                <a:solidFill>
                  <a:srgbClr val="000000"/>
                </a:solidFill>
                <a:latin typeface="Noto Sans Bold"/>
                <a:ea typeface="Noto Sans Bold"/>
                <a:cs typeface="Noto Sans Bold"/>
                <a:sym typeface="Noto Sans Bold"/>
              </a:rPr>
              <a:t>B3: Lập bảng</a:t>
            </a:r>
          </a:p>
        </p:txBody>
      </p:sp>
      <p:graphicFrame>
        <p:nvGraphicFramePr>
          <p:cNvPr name="Object 5" id="5"/>
          <p:cNvGraphicFramePr/>
          <p:nvPr/>
        </p:nvGraphicFramePr>
        <p:xfrm>
          <a:off x="8846445" y="1985612"/>
          <a:ext cx="3771900" cy="7543800"/>
        </p:xfrm>
        <a:graphic>
          <a:graphicData uri="http://schemas.openxmlformats.org/presentationml/2006/ole">
            <p:oleObj imgW="5270500" imgH="90424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graphicFrame>
        <p:nvGraphicFramePr>
          <p:cNvPr name="Object 6" id="6"/>
          <p:cNvGraphicFramePr/>
          <p:nvPr/>
        </p:nvGraphicFramePr>
        <p:xfrm>
          <a:off x="13320187" y="1985612"/>
          <a:ext cx="3771900" cy="7124700"/>
        </p:xfrm>
        <a:graphic>
          <a:graphicData uri="http://schemas.openxmlformats.org/presentationml/2006/ole">
            <p:oleObj imgW="5194300" imgH="85471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7" id="7"/>
          <p:cNvSpPr txBox="true"/>
          <p:nvPr/>
        </p:nvSpPr>
        <p:spPr>
          <a:xfrm rot="0">
            <a:off x="893640" y="7019230"/>
            <a:ext cx="6956464" cy="2646680"/>
          </a:xfrm>
          <a:prstGeom prst="rect">
            <a:avLst/>
          </a:prstGeom>
        </p:spPr>
        <p:txBody>
          <a:bodyPr anchor="t" rtlCol="false" tIns="0" lIns="0" bIns="0" rIns="0">
            <a:spAutoFit/>
          </a:bodyPr>
          <a:lstStyle/>
          <a:p>
            <a:pPr algn="l">
              <a:lnSpc>
                <a:spcPts val="5319"/>
              </a:lnSpc>
              <a:spcBef>
                <a:spcPct val="0"/>
              </a:spcBef>
            </a:pPr>
            <a:r>
              <a:rPr lang="en-US" b="true" sz="3799" spc="379">
                <a:solidFill>
                  <a:srgbClr val="000000"/>
                </a:solidFill>
                <a:latin typeface="Noto Sans Bold"/>
                <a:ea typeface="Noto Sans Bold"/>
                <a:cs typeface="Noto Sans Bold"/>
                <a:sym typeface="Noto Sans Bold"/>
              </a:rPr>
              <a:t>=&gt; Vậy các khóa của Q(A, B, C, D, E, G) là {AB, BC, BD, BE, CD, CE, CG}</a:t>
            </a:r>
          </a:p>
          <a:p>
            <a:pPr algn="l">
              <a:lnSpc>
                <a:spcPts val="5319"/>
              </a:lnSpc>
              <a:spcBef>
                <a:spcPct val="0"/>
              </a:spcBef>
            </a:pPr>
            <a:r>
              <a:rPr lang="en-US" b="true" sz="3799" spc="379">
                <a:solidFill>
                  <a:srgbClr val="000000"/>
                </a:solidFill>
                <a:latin typeface="Noto Sans Bold"/>
                <a:ea typeface="Noto Sans Bold"/>
                <a:cs typeface="Noto Sans Bold"/>
                <a:sym typeface="Noto Sans Bold"/>
              </a:rPr>
              <a:t> </a:t>
            </a:r>
          </a:p>
        </p:txBody>
      </p:sp>
      <p:sp>
        <p:nvSpPr>
          <p:cNvPr name="AutoShape 8" id="8"/>
          <p:cNvSpPr/>
          <p:nvPr/>
        </p:nvSpPr>
        <p:spPr>
          <a:xfrm>
            <a:off x="400452" y="3794760"/>
            <a:ext cx="0" cy="6492240"/>
          </a:xfrm>
          <a:prstGeom prst="line">
            <a:avLst/>
          </a:prstGeom>
          <a:ln cap="flat" w="38100">
            <a:solidFill>
              <a:srgbClr val="000000"/>
            </a:solidFill>
            <a:prstDash val="solid"/>
            <a:headEnd type="none" len="sm" w="sm"/>
            <a:tailEnd type="none" len="sm" w="sm"/>
          </a:ln>
        </p:spPr>
      </p:sp>
      <p:sp>
        <p:nvSpPr>
          <p:cNvPr name="AutoShape 9" id="9"/>
          <p:cNvSpPr/>
          <p:nvPr/>
        </p:nvSpPr>
        <p:spPr>
          <a:xfrm flipH="true">
            <a:off x="0" y="9646860"/>
            <a:ext cx="6492240" cy="0"/>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896788" y="9665910"/>
            <a:ext cx="3920859" cy="572861"/>
            <a:chOff x="0" y="0"/>
            <a:chExt cx="1032654" cy="150877"/>
          </a:xfrm>
        </p:grpSpPr>
        <p:sp>
          <p:nvSpPr>
            <p:cNvPr name="Freeform 11" id="11"/>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2" id="12"/>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9865621" y="3886416"/>
            <a:ext cx="7871667" cy="4578350"/>
          </a:xfrm>
          <a:prstGeom prst="rect">
            <a:avLst/>
          </a:prstGeom>
        </p:spPr>
        <p:txBody>
          <a:bodyPr anchor="t" rtlCol="false" tIns="0" lIns="0" bIns="0" rIns="0">
            <a:spAutoFit/>
          </a:bodyPr>
          <a:lstStyle/>
          <a:p>
            <a:pPr algn="just">
              <a:lnSpc>
                <a:spcPts val="2800"/>
              </a:lnSpc>
            </a:pPr>
            <a:r>
              <a:rPr lang="en-US" sz="2000" b="true">
                <a:solidFill>
                  <a:srgbClr val="000000"/>
                </a:solidFill>
                <a:latin typeface="Noto Sans Bold"/>
                <a:ea typeface="Noto Sans Bold"/>
                <a:cs typeface="Noto Sans Bold"/>
                <a:sym typeface="Noto Sans Bold"/>
              </a:rPr>
              <a:t>Xét phụ thuộc 4: BE → C</a:t>
            </a:r>
          </a:p>
          <a:p>
            <a:pPr algn="just">
              <a:lnSpc>
                <a:spcPts val="2800"/>
              </a:lnSpc>
            </a:pPr>
            <a:r>
              <a:rPr lang="en-US" sz="2000" b="true">
                <a:solidFill>
                  <a:srgbClr val="000000"/>
                </a:solidFill>
                <a:latin typeface="Noto Sans Bold"/>
                <a:ea typeface="Noto Sans Bold"/>
                <a:cs typeface="Noto Sans Bold"/>
                <a:sym typeface="Noto Sans Bold"/>
              </a:rPr>
              <a:t>Vì:</a:t>
            </a:r>
          </a:p>
          <a:p>
            <a:pPr algn="just">
              <a:lnSpc>
                <a:spcPts val="2800"/>
              </a:lnSpc>
            </a:pPr>
            <a:r>
              <a:rPr lang="en-US" sz="2000" b="true">
                <a:solidFill>
                  <a:srgbClr val="000000"/>
                </a:solidFill>
                <a:latin typeface="Noto Sans Bold"/>
                <a:ea typeface="Noto Sans Bold"/>
                <a:cs typeface="Noto Sans Bold"/>
                <a:sym typeface="Noto Sans Bold"/>
              </a:rPr>
              <a:t>B⁺ = {B}=&gt; Không có C =&gt; E không thừa</a:t>
            </a:r>
          </a:p>
          <a:p>
            <a:pPr algn="just">
              <a:lnSpc>
                <a:spcPts val="2800"/>
              </a:lnSpc>
            </a:pPr>
            <a:r>
              <a:rPr lang="en-US" sz="2000" b="true">
                <a:solidFill>
                  <a:srgbClr val="000000"/>
                </a:solidFill>
                <a:latin typeface="Noto Sans Bold"/>
                <a:ea typeface="Noto Sans Bold"/>
                <a:cs typeface="Noto Sans Bold"/>
                <a:sym typeface="Noto Sans Bold"/>
              </a:rPr>
              <a:t>E⁺ = {E}=&gt; Không có C =&gt; B không thừa</a:t>
            </a:r>
          </a:p>
          <a:p>
            <a:pPr algn="just">
              <a:lnSpc>
                <a:spcPts val="2800"/>
              </a:lnSpc>
            </a:pPr>
            <a:r>
              <a:rPr lang="en-US" sz="2000" b="true">
                <a:solidFill>
                  <a:srgbClr val="000000"/>
                </a:solidFill>
                <a:latin typeface="Noto Sans Bold"/>
                <a:ea typeface="Noto Sans Bold"/>
                <a:cs typeface="Noto Sans Bold"/>
                <a:sym typeface="Noto Sans Bold"/>
              </a:rPr>
              <a:t>(BE)⁺ = {B, E} </a:t>
            </a:r>
          </a:p>
          <a:p>
            <a:pPr algn="just">
              <a:lnSpc>
                <a:spcPts val="2800"/>
              </a:lnSpc>
            </a:pPr>
            <a:r>
              <a:rPr lang="en-US" sz="2000" b="true">
                <a:solidFill>
                  <a:srgbClr val="000000"/>
                </a:solidFill>
                <a:latin typeface="Noto Sans Bold"/>
                <a:ea typeface="Noto Sans Bold"/>
                <a:cs typeface="Noto Sans Bold"/>
                <a:sym typeface="Noto Sans Bold"/>
              </a:rPr>
              <a:t>⇒ Không có thuộc tính dư thừa</a:t>
            </a:r>
          </a:p>
          <a:p>
            <a:pPr algn="just">
              <a:lnSpc>
                <a:spcPts val="2800"/>
              </a:lnSpc>
            </a:pPr>
            <a:r>
              <a:rPr lang="en-US" sz="2000" b="true">
                <a:solidFill>
                  <a:srgbClr val="000000"/>
                </a:solidFill>
                <a:latin typeface="Noto Sans Bold"/>
                <a:ea typeface="Noto Sans Bold"/>
                <a:cs typeface="Noto Sans Bold"/>
                <a:sym typeface="Noto Sans Bold"/>
              </a:rPr>
              <a:t>Xét p</a:t>
            </a:r>
            <a:r>
              <a:rPr lang="en-US" b="true" sz="2000">
                <a:solidFill>
                  <a:srgbClr val="000000"/>
                </a:solidFill>
                <a:latin typeface="Noto Sans Bold"/>
                <a:ea typeface="Noto Sans Bold"/>
                <a:cs typeface="Noto Sans Bold"/>
                <a:sym typeface="Noto Sans Bold"/>
              </a:rPr>
              <a:t>hụ thuộc 5: CG → B</a:t>
            </a:r>
          </a:p>
          <a:p>
            <a:pPr algn="just">
              <a:lnSpc>
                <a:spcPts val="2800"/>
              </a:lnSpc>
            </a:pPr>
            <a:r>
              <a:rPr lang="en-US" b="true" sz="2000">
                <a:solidFill>
                  <a:srgbClr val="000000"/>
                </a:solidFill>
                <a:latin typeface="Noto Sans Bold"/>
                <a:ea typeface="Noto Sans Bold"/>
                <a:cs typeface="Noto Sans Bold"/>
                <a:sym typeface="Noto Sans Bold"/>
              </a:rPr>
              <a:t>Vì: </a:t>
            </a:r>
          </a:p>
          <a:p>
            <a:pPr algn="just">
              <a:lnSpc>
                <a:spcPts val="2800"/>
              </a:lnSpc>
            </a:pPr>
            <a:r>
              <a:rPr lang="en-US" b="true" sz="2000">
                <a:solidFill>
                  <a:srgbClr val="000000"/>
                </a:solidFill>
                <a:latin typeface="Noto Sans Bold"/>
                <a:ea typeface="Noto Sans Bold"/>
                <a:cs typeface="Noto Sans Bold"/>
                <a:sym typeface="Noto Sans Bold"/>
              </a:rPr>
              <a:t>C⁺ = {C, A}=&gt; Không có B =&gt; G không thừa</a:t>
            </a:r>
          </a:p>
          <a:p>
            <a:pPr algn="just">
              <a:lnSpc>
                <a:spcPts val="2800"/>
              </a:lnSpc>
            </a:pPr>
            <a:r>
              <a:rPr lang="en-US" b="true" sz="2000">
                <a:solidFill>
                  <a:srgbClr val="000000"/>
                </a:solidFill>
                <a:latin typeface="Noto Sans Bold"/>
                <a:ea typeface="Noto Sans Bold"/>
                <a:cs typeface="Noto Sans Bold"/>
                <a:sym typeface="Noto Sans Bold"/>
              </a:rPr>
              <a:t>G⁺ = {G}=&gt; Không có B =&gt; C không thừa</a:t>
            </a:r>
          </a:p>
          <a:p>
            <a:pPr algn="just">
              <a:lnSpc>
                <a:spcPts val="2800"/>
              </a:lnSpc>
            </a:pPr>
            <a:r>
              <a:rPr lang="en-US" b="true" sz="2000">
                <a:solidFill>
                  <a:srgbClr val="000000"/>
                </a:solidFill>
                <a:latin typeface="Noto Sans Bold"/>
                <a:ea typeface="Noto Sans Bold"/>
                <a:cs typeface="Noto Sans Bold"/>
                <a:sym typeface="Noto Sans Bold"/>
              </a:rPr>
              <a:t>(CG)⁺ = {C, G, A} </a:t>
            </a:r>
          </a:p>
          <a:p>
            <a:pPr algn="just">
              <a:lnSpc>
                <a:spcPts val="2800"/>
              </a:lnSpc>
            </a:pPr>
            <a:r>
              <a:rPr lang="en-US" b="true" sz="2000">
                <a:solidFill>
                  <a:srgbClr val="000000"/>
                </a:solidFill>
                <a:latin typeface="Noto Sans Bold"/>
                <a:ea typeface="Noto Sans Bold"/>
                <a:cs typeface="Noto Sans Bold"/>
                <a:sym typeface="Noto Sans Bold"/>
              </a:rPr>
              <a:t>⇒ Không có thuộc tính dư thừa</a:t>
            </a:r>
          </a:p>
          <a:p>
            <a:pPr algn="ctr">
              <a:lnSpc>
                <a:spcPts val="2800"/>
              </a:lnSpc>
            </a:pPr>
          </a:p>
        </p:txBody>
      </p:sp>
      <p:sp>
        <p:nvSpPr>
          <p:cNvPr name="TextBox 4" id="4"/>
          <p:cNvSpPr txBox="true"/>
          <p:nvPr/>
        </p:nvSpPr>
        <p:spPr>
          <a:xfrm rot="0">
            <a:off x="9888393" y="8351076"/>
            <a:ext cx="6396351" cy="2213610"/>
          </a:xfrm>
          <a:prstGeom prst="rect">
            <a:avLst/>
          </a:prstGeom>
        </p:spPr>
        <p:txBody>
          <a:bodyPr anchor="t" rtlCol="false" tIns="0" lIns="0" bIns="0" rIns="0">
            <a:spAutoFit/>
          </a:bodyPr>
          <a:lstStyle/>
          <a:p>
            <a:pPr algn="l">
              <a:lnSpc>
                <a:spcPts val="2940"/>
              </a:lnSpc>
            </a:pPr>
            <a:r>
              <a:rPr lang="en-US" sz="2100" b="true">
                <a:solidFill>
                  <a:srgbClr val="000000"/>
                </a:solidFill>
                <a:latin typeface="Noto Sans Bold"/>
                <a:ea typeface="Noto Sans Bold"/>
                <a:cs typeface="Noto Sans Bold"/>
                <a:sym typeface="Noto Sans Bold"/>
              </a:rPr>
              <a:t>Xét phụ thuộc 6: CG → D</a:t>
            </a:r>
          </a:p>
          <a:p>
            <a:pPr algn="l">
              <a:lnSpc>
                <a:spcPts val="2940"/>
              </a:lnSpc>
            </a:pPr>
            <a:r>
              <a:rPr lang="en-US" sz="2100" b="true">
                <a:solidFill>
                  <a:srgbClr val="000000"/>
                </a:solidFill>
                <a:latin typeface="Noto Sans Bold"/>
                <a:ea typeface="Noto Sans Bold"/>
                <a:cs typeface="Noto Sans Bold"/>
                <a:sym typeface="Noto Sans Bold"/>
              </a:rPr>
              <a:t>Vì:</a:t>
            </a:r>
          </a:p>
          <a:p>
            <a:pPr algn="l">
              <a:lnSpc>
                <a:spcPts val="2940"/>
              </a:lnSpc>
            </a:pPr>
            <a:r>
              <a:rPr lang="en-US" sz="2100" b="true">
                <a:solidFill>
                  <a:srgbClr val="000000"/>
                </a:solidFill>
                <a:latin typeface="Noto Sans Bold"/>
                <a:ea typeface="Noto Sans Bold"/>
                <a:cs typeface="Noto Sans Bold"/>
                <a:sym typeface="Noto Sans Bold"/>
              </a:rPr>
              <a:t> C⁺ = {C, A}=&gt; Không có D =&gt; G không thừa</a:t>
            </a:r>
          </a:p>
          <a:p>
            <a:pPr algn="l">
              <a:lnSpc>
                <a:spcPts val="2940"/>
              </a:lnSpc>
            </a:pPr>
            <a:r>
              <a:rPr lang="en-US" sz="2100" b="true">
                <a:solidFill>
                  <a:srgbClr val="000000"/>
                </a:solidFill>
                <a:latin typeface="Noto Sans Bold"/>
                <a:ea typeface="Noto Sans Bold"/>
                <a:cs typeface="Noto Sans Bold"/>
                <a:sym typeface="Noto Sans Bold"/>
              </a:rPr>
              <a:t> G⁺ = {G}=&gt; Không có D =&gt; C không thừa</a:t>
            </a:r>
          </a:p>
          <a:p>
            <a:pPr algn="l">
              <a:lnSpc>
                <a:spcPts val="2940"/>
              </a:lnSpc>
            </a:pPr>
          </a:p>
          <a:p>
            <a:pPr algn="l">
              <a:lnSpc>
                <a:spcPts val="2940"/>
              </a:lnSpc>
            </a:pPr>
          </a:p>
        </p:txBody>
      </p:sp>
      <p:sp>
        <p:nvSpPr>
          <p:cNvPr name="AutoShape 5" id="5"/>
          <p:cNvSpPr/>
          <p:nvPr/>
        </p:nvSpPr>
        <p:spPr>
          <a:xfrm>
            <a:off x="11605209" y="9870608"/>
            <a:ext cx="6492240" cy="0"/>
          </a:xfrm>
          <a:prstGeom prst="line">
            <a:avLst/>
          </a:prstGeom>
          <a:ln cap="flat" w="38100">
            <a:solidFill>
              <a:srgbClr val="000000"/>
            </a:solidFill>
            <a:prstDash val="solid"/>
            <a:headEnd type="none" len="sm" w="sm"/>
            <a:tailEnd type="none" len="sm" w="sm"/>
          </a:ln>
        </p:spPr>
      </p:sp>
      <p:sp>
        <p:nvSpPr>
          <p:cNvPr name="AutoShape 6" id="6"/>
          <p:cNvSpPr/>
          <p:nvPr/>
        </p:nvSpPr>
        <p:spPr>
          <a:xfrm>
            <a:off x="17718238" y="3794760"/>
            <a:ext cx="0" cy="649224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5915740" y="4349966"/>
            <a:ext cx="3972652" cy="4114800"/>
          </a:xfrm>
          <a:custGeom>
            <a:avLst/>
            <a:gdLst/>
            <a:ahLst/>
            <a:cxnLst/>
            <a:rect r="r" b="b" t="t" l="l"/>
            <a:pathLst>
              <a:path h="4114800" w="3972652">
                <a:moveTo>
                  <a:pt x="0" y="0"/>
                </a:moveTo>
                <a:lnTo>
                  <a:pt x="3972653" y="0"/>
                </a:lnTo>
                <a:lnTo>
                  <a:pt x="397265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31886" y="253870"/>
            <a:ext cx="13592340" cy="2140585"/>
          </a:xfrm>
          <a:prstGeom prst="rect">
            <a:avLst/>
          </a:prstGeom>
        </p:spPr>
        <p:txBody>
          <a:bodyPr anchor="t" rtlCol="false" tIns="0" lIns="0" bIns="0" rIns="0">
            <a:spAutoFit/>
          </a:bodyPr>
          <a:lstStyle/>
          <a:p>
            <a:pPr algn="l">
              <a:lnSpc>
                <a:spcPts val="4200"/>
              </a:lnSpc>
            </a:pPr>
            <a:r>
              <a:rPr lang="en-US" sz="3000" spc="96" b="true">
                <a:solidFill>
                  <a:srgbClr val="FF3131"/>
                </a:solidFill>
                <a:latin typeface="Noto Sans Bold"/>
                <a:ea typeface="Noto Sans Bold"/>
                <a:cs typeface="Noto Sans Bold"/>
                <a:sym typeface="Noto Sans Bold"/>
              </a:rPr>
              <a:t>Bài 10: Xác địn</a:t>
            </a:r>
            <a:r>
              <a:rPr lang="en-US" b="true" sz="3000" spc="96">
                <a:solidFill>
                  <a:srgbClr val="FF3131"/>
                </a:solidFill>
                <a:latin typeface="Noto Sans Bold"/>
                <a:ea typeface="Noto Sans Bold"/>
                <a:cs typeface="Noto Sans Bold"/>
                <a:sym typeface="Noto Sans Bold"/>
              </a:rPr>
              <a:t>h phủ tối thiểu của tập phụ thuộc hàm sau: </a:t>
            </a:r>
          </a:p>
          <a:p>
            <a:pPr algn="l">
              <a:lnSpc>
                <a:spcPts val="4200"/>
              </a:lnSpc>
            </a:pPr>
            <a:r>
              <a:rPr lang="en-US" b="true" sz="3000" spc="96">
                <a:solidFill>
                  <a:srgbClr val="FF3131"/>
                </a:solidFill>
                <a:latin typeface="Noto Sans Bold"/>
                <a:ea typeface="Noto Sans Bold"/>
                <a:cs typeface="Noto Sans Bold"/>
                <a:sym typeface="Noto Sans Bold"/>
              </a:rPr>
              <a:t>a)Q(A,B,C,D,E,G), </a:t>
            </a:r>
          </a:p>
          <a:p>
            <a:pPr algn="l">
              <a:lnSpc>
                <a:spcPts val="4200"/>
              </a:lnSpc>
            </a:pPr>
            <a:r>
              <a:rPr lang="en-US" b="true" sz="3000" spc="96">
                <a:solidFill>
                  <a:srgbClr val="FF3131"/>
                </a:solidFill>
                <a:latin typeface="Noto Sans Bold"/>
                <a:ea typeface="Noto Sans Bold"/>
                <a:cs typeface="Noto Sans Bold"/>
                <a:sym typeface="Noto Sans Bold"/>
              </a:rPr>
              <a:t>F={AB→C;C→A;BC→D;ACD→B;D→EG;BE→C;CG→BD;CE→AG} </a:t>
            </a:r>
          </a:p>
          <a:p>
            <a:pPr algn="ctr">
              <a:lnSpc>
                <a:spcPts val="4480"/>
              </a:lnSpc>
            </a:pPr>
          </a:p>
        </p:txBody>
      </p:sp>
      <p:sp>
        <p:nvSpPr>
          <p:cNvPr name="TextBox 9" id="9"/>
          <p:cNvSpPr txBox="true"/>
          <p:nvPr/>
        </p:nvSpPr>
        <p:spPr>
          <a:xfrm rot="0">
            <a:off x="585261" y="2346830"/>
            <a:ext cx="8752129" cy="7130101"/>
          </a:xfrm>
          <a:prstGeom prst="rect">
            <a:avLst/>
          </a:prstGeom>
        </p:spPr>
        <p:txBody>
          <a:bodyPr anchor="t" rtlCol="false" tIns="0" lIns="0" bIns="0" rIns="0">
            <a:spAutoFit/>
          </a:bodyPr>
          <a:lstStyle/>
          <a:p>
            <a:pPr algn="l">
              <a:lnSpc>
                <a:spcPts val="2708"/>
              </a:lnSpc>
            </a:pPr>
            <a:r>
              <a:rPr lang="en-US" sz="1934" b="true">
                <a:solidFill>
                  <a:srgbClr val="000000"/>
                </a:solidFill>
                <a:latin typeface="Noto Sans Bold"/>
                <a:ea typeface="Noto Sans Bold"/>
                <a:cs typeface="Noto Sans Bold"/>
                <a:sym typeface="Noto Sans Bold"/>
              </a:rPr>
              <a:t>Bước 1: </a:t>
            </a:r>
            <a:r>
              <a:rPr lang="en-US" sz="1934" b="true">
                <a:solidFill>
                  <a:srgbClr val="000000"/>
                </a:solidFill>
                <a:latin typeface="Noto Sans Bold"/>
                <a:ea typeface="Noto Sans Bold"/>
                <a:cs typeface="Noto Sans Bold"/>
                <a:sym typeface="Noto Sans Bold"/>
              </a:rPr>
              <a:t>Tách vế phải của phụ thuộc hàm</a:t>
            </a:r>
          </a:p>
          <a:p>
            <a:pPr algn="l">
              <a:lnSpc>
                <a:spcPts val="2708"/>
              </a:lnSpc>
            </a:pPr>
            <a:r>
              <a:rPr lang="en-US" sz="1934" b="true">
                <a:solidFill>
                  <a:srgbClr val="000000"/>
                </a:solidFill>
                <a:latin typeface="Noto Sans Bold"/>
                <a:ea typeface="Noto Sans Bold"/>
                <a:cs typeface="Noto Sans Bold"/>
                <a:sym typeface="Noto Sans Bold"/>
              </a:rPr>
              <a:t>D → EG → D → E, D → G</a:t>
            </a:r>
          </a:p>
          <a:p>
            <a:pPr algn="l">
              <a:lnSpc>
                <a:spcPts val="2708"/>
              </a:lnSpc>
            </a:pPr>
            <a:r>
              <a:rPr lang="en-US" sz="1934" b="true">
                <a:solidFill>
                  <a:srgbClr val="000000"/>
                </a:solidFill>
                <a:latin typeface="Noto Sans Bold"/>
                <a:ea typeface="Noto Sans Bold"/>
                <a:cs typeface="Noto Sans Bold"/>
                <a:sym typeface="Noto Sans Bold"/>
              </a:rPr>
              <a:t>CG → BD → CG → B, CG → D</a:t>
            </a:r>
          </a:p>
          <a:p>
            <a:pPr algn="l">
              <a:lnSpc>
                <a:spcPts val="2708"/>
              </a:lnSpc>
            </a:pPr>
            <a:r>
              <a:rPr lang="en-US" sz="1934" b="true">
                <a:solidFill>
                  <a:srgbClr val="000000"/>
                </a:solidFill>
                <a:latin typeface="Noto Sans Bold"/>
                <a:ea typeface="Noto Sans Bold"/>
                <a:cs typeface="Noto Sans Bold"/>
                <a:sym typeface="Noto Sans Bold"/>
              </a:rPr>
              <a:t>CE → AG → CE → A, CE → G</a:t>
            </a:r>
          </a:p>
          <a:p>
            <a:pPr algn="l">
              <a:lnSpc>
                <a:spcPts val="2708"/>
              </a:lnSpc>
            </a:pPr>
            <a:r>
              <a:rPr lang="en-US" sz="1934" b="true">
                <a:solidFill>
                  <a:srgbClr val="000000"/>
                </a:solidFill>
                <a:latin typeface="Noto Sans Bold"/>
                <a:ea typeface="Noto Sans Bold"/>
                <a:cs typeface="Noto Sans Bold"/>
                <a:sym typeface="Noto Sans Bold"/>
              </a:rPr>
              <a:t>=&gt; Ta có được phụ thuộc hàm mới:</a:t>
            </a:r>
          </a:p>
          <a:p>
            <a:pPr algn="l">
              <a:lnSpc>
                <a:spcPts val="2708"/>
              </a:lnSpc>
            </a:pPr>
            <a:r>
              <a:rPr lang="en-US" sz="1934" b="true">
                <a:solidFill>
                  <a:srgbClr val="000000"/>
                </a:solidFill>
                <a:latin typeface="Noto Sans Bold"/>
                <a:ea typeface="Noto Sans Bold"/>
                <a:cs typeface="Noto Sans Bold"/>
                <a:sym typeface="Noto Sans Bold"/>
              </a:rPr>
              <a:t>G = { AB→C, C→A, BC→D, ACD→B, D→E, D→G, BE→C, CG→B, CG→D, CE→A, CE→G }</a:t>
            </a:r>
          </a:p>
          <a:p>
            <a:pPr algn="l">
              <a:lnSpc>
                <a:spcPts val="2708"/>
              </a:lnSpc>
            </a:pPr>
            <a:r>
              <a:rPr lang="en-US" sz="1934" b="true">
                <a:solidFill>
                  <a:srgbClr val="000000"/>
                </a:solidFill>
                <a:latin typeface="Noto Sans Bold"/>
                <a:ea typeface="Noto Sans Bold"/>
                <a:cs typeface="Noto Sans Bold"/>
                <a:sym typeface="Noto Sans Bold"/>
              </a:rPr>
              <a:t>Bước 2: Kiểm tra phụ thuộc hàm có dư thừa hay không</a:t>
            </a:r>
          </a:p>
          <a:p>
            <a:pPr algn="l">
              <a:lnSpc>
                <a:spcPts val="2708"/>
              </a:lnSpc>
            </a:pPr>
            <a:r>
              <a:rPr lang="en-US" sz="1934" b="true">
                <a:solidFill>
                  <a:srgbClr val="000000"/>
                </a:solidFill>
                <a:latin typeface="Noto Sans Bold"/>
                <a:ea typeface="Noto Sans Bold"/>
                <a:cs typeface="Noto Sans Bold"/>
                <a:sym typeface="Noto Sans Bold"/>
              </a:rPr>
              <a:t>Xét phụ thuộc 1: AB → C</a:t>
            </a:r>
          </a:p>
          <a:p>
            <a:pPr algn="l">
              <a:lnSpc>
                <a:spcPts val="2708"/>
              </a:lnSpc>
            </a:pPr>
            <a:r>
              <a:rPr lang="en-US" sz="1934" b="true">
                <a:solidFill>
                  <a:srgbClr val="000000"/>
                </a:solidFill>
                <a:latin typeface="Noto Sans Bold"/>
                <a:ea typeface="Noto Sans Bold"/>
                <a:cs typeface="Noto Sans Bold"/>
                <a:sym typeface="Noto Sans Bold"/>
              </a:rPr>
              <a:t>Vì:</a:t>
            </a:r>
          </a:p>
          <a:p>
            <a:pPr algn="l">
              <a:lnSpc>
                <a:spcPts val="2708"/>
              </a:lnSpc>
            </a:pPr>
            <a:r>
              <a:rPr lang="en-US" sz="1934" b="true">
                <a:solidFill>
                  <a:srgbClr val="000000"/>
                </a:solidFill>
                <a:latin typeface="Noto Sans Bold"/>
                <a:ea typeface="Noto Sans Bold"/>
                <a:cs typeface="Noto Sans Bold"/>
                <a:sym typeface="Noto Sans Bold"/>
              </a:rPr>
              <a:t>A⁺ = {A} =&gt; Không có C =&gt; B không thừa</a:t>
            </a:r>
          </a:p>
          <a:p>
            <a:pPr algn="l">
              <a:lnSpc>
                <a:spcPts val="2708"/>
              </a:lnSpc>
            </a:pPr>
            <a:r>
              <a:rPr lang="en-US" sz="1934" b="true">
                <a:solidFill>
                  <a:srgbClr val="000000"/>
                </a:solidFill>
                <a:latin typeface="Noto Sans Bold"/>
                <a:ea typeface="Noto Sans Bold"/>
                <a:cs typeface="Noto Sans Bold"/>
                <a:sym typeface="Noto Sans Bold"/>
              </a:rPr>
              <a:t>B⁺ = {B} =&gt; Không có C =&gt; A không thừa</a:t>
            </a:r>
          </a:p>
          <a:p>
            <a:pPr algn="l">
              <a:lnSpc>
                <a:spcPts val="2708"/>
              </a:lnSpc>
            </a:pPr>
            <a:r>
              <a:rPr lang="en-US" sz="1934" b="true">
                <a:solidFill>
                  <a:srgbClr val="000000"/>
                </a:solidFill>
                <a:latin typeface="Noto Sans Bold"/>
                <a:ea typeface="Noto Sans Bold"/>
                <a:cs typeface="Noto Sans Bold"/>
                <a:sym typeface="Noto Sans Bold"/>
              </a:rPr>
              <a:t>(AB)⁺ = {A, B} </a:t>
            </a:r>
          </a:p>
          <a:p>
            <a:pPr algn="l">
              <a:lnSpc>
                <a:spcPts val="2708"/>
              </a:lnSpc>
            </a:pPr>
            <a:r>
              <a:rPr lang="en-US" sz="1934" b="true">
                <a:solidFill>
                  <a:srgbClr val="000000"/>
                </a:solidFill>
                <a:latin typeface="Noto Sans Bold"/>
                <a:ea typeface="Noto Sans Bold"/>
                <a:cs typeface="Noto Sans Bold"/>
                <a:sym typeface="Noto Sans Bold"/>
              </a:rPr>
              <a:t>⇒ Không có thuộc tính dư thừa</a:t>
            </a:r>
          </a:p>
          <a:p>
            <a:pPr algn="l">
              <a:lnSpc>
                <a:spcPts val="2708"/>
              </a:lnSpc>
            </a:pPr>
            <a:r>
              <a:rPr lang="en-US" sz="1934" b="true">
                <a:solidFill>
                  <a:srgbClr val="000000"/>
                </a:solidFill>
                <a:latin typeface="Noto Sans Bold"/>
                <a:ea typeface="Noto Sans Bold"/>
                <a:cs typeface="Noto Sans Bold"/>
                <a:sym typeface="Noto Sans Bold"/>
              </a:rPr>
              <a:t>Xét phụ thuộc 2: BC → D</a:t>
            </a:r>
          </a:p>
          <a:p>
            <a:pPr algn="l">
              <a:lnSpc>
                <a:spcPts val="2708"/>
              </a:lnSpc>
            </a:pPr>
            <a:r>
              <a:rPr lang="en-US" sz="1934" b="true">
                <a:solidFill>
                  <a:srgbClr val="000000"/>
                </a:solidFill>
                <a:latin typeface="Noto Sans Bold"/>
                <a:ea typeface="Noto Sans Bold"/>
                <a:cs typeface="Noto Sans Bold"/>
                <a:sym typeface="Noto Sans Bold"/>
              </a:rPr>
              <a:t>Vì:</a:t>
            </a:r>
          </a:p>
          <a:p>
            <a:pPr algn="l">
              <a:lnSpc>
                <a:spcPts val="2708"/>
              </a:lnSpc>
            </a:pPr>
            <a:r>
              <a:rPr lang="en-US" sz="1934" b="true">
                <a:solidFill>
                  <a:srgbClr val="000000"/>
                </a:solidFill>
                <a:latin typeface="Noto Sans Bold"/>
                <a:ea typeface="Noto Sans Bold"/>
                <a:cs typeface="Noto Sans Bold"/>
                <a:sym typeface="Noto Sans Bold"/>
              </a:rPr>
              <a:t>B⁺ = {B} =&gt; Không có D =&gt; C không thừa</a:t>
            </a:r>
          </a:p>
          <a:p>
            <a:pPr algn="l">
              <a:lnSpc>
                <a:spcPts val="2708"/>
              </a:lnSpc>
            </a:pPr>
            <a:r>
              <a:rPr lang="en-US" sz="1934" b="true">
                <a:solidFill>
                  <a:srgbClr val="000000"/>
                </a:solidFill>
                <a:latin typeface="Noto Sans Bold"/>
                <a:ea typeface="Noto Sans Bold"/>
                <a:cs typeface="Noto Sans Bold"/>
                <a:sym typeface="Noto Sans Bold"/>
              </a:rPr>
              <a:t>C⁺ = {C, A} =&gt; Không có D =&gt; B không thừa</a:t>
            </a:r>
          </a:p>
          <a:p>
            <a:pPr algn="l">
              <a:lnSpc>
                <a:spcPts val="2708"/>
              </a:lnSpc>
            </a:pPr>
            <a:r>
              <a:rPr lang="en-US" sz="1934" b="true">
                <a:solidFill>
                  <a:srgbClr val="000000"/>
                </a:solidFill>
                <a:latin typeface="Noto Sans Bold"/>
                <a:ea typeface="Noto Sans Bold"/>
                <a:cs typeface="Noto Sans Bold"/>
                <a:sym typeface="Noto Sans Bold"/>
              </a:rPr>
              <a:t>(BC)⁺ = {B, C, A} </a:t>
            </a:r>
          </a:p>
          <a:p>
            <a:pPr algn="l">
              <a:lnSpc>
                <a:spcPts val="2708"/>
              </a:lnSpc>
            </a:pPr>
            <a:r>
              <a:rPr lang="en-US" sz="1934" b="true">
                <a:solidFill>
                  <a:srgbClr val="000000"/>
                </a:solidFill>
                <a:latin typeface="Noto Sans Bold"/>
                <a:ea typeface="Noto Sans Bold"/>
                <a:cs typeface="Noto Sans Bold"/>
                <a:sym typeface="Noto Sans Bold"/>
              </a:rPr>
              <a:t>⇒ Không có thuộc tính dư thừa</a:t>
            </a:r>
          </a:p>
          <a:p>
            <a:pPr algn="l">
              <a:lnSpc>
                <a:spcPts val="3008"/>
              </a:lnSpc>
            </a:pPr>
          </a:p>
        </p:txBody>
      </p:sp>
      <p:sp>
        <p:nvSpPr>
          <p:cNvPr name="TextBox 10" id="10"/>
          <p:cNvSpPr txBox="true"/>
          <p:nvPr/>
        </p:nvSpPr>
        <p:spPr>
          <a:xfrm rot="0">
            <a:off x="9865621" y="1822666"/>
            <a:ext cx="7517845" cy="2111375"/>
          </a:xfrm>
          <a:prstGeom prst="rect">
            <a:avLst/>
          </a:prstGeom>
        </p:spPr>
        <p:txBody>
          <a:bodyPr anchor="t" rtlCol="false" tIns="0" lIns="0" bIns="0" rIns="0">
            <a:spAutoFit/>
          </a:bodyPr>
          <a:lstStyle/>
          <a:p>
            <a:pPr algn="l">
              <a:lnSpc>
                <a:spcPts val="2800"/>
              </a:lnSpc>
              <a:spcBef>
                <a:spcPct val="0"/>
              </a:spcBef>
            </a:pPr>
            <a:r>
              <a:rPr lang="en-US" b="true" sz="2000" spc="200">
                <a:solidFill>
                  <a:srgbClr val="000000"/>
                </a:solidFill>
                <a:latin typeface="Noto Sans Bold"/>
                <a:ea typeface="Noto Sans Bold"/>
                <a:cs typeface="Noto Sans Bold"/>
                <a:sym typeface="Noto Sans Bold"/>
              </a:rPr>
              <a:t>Xét phụ thuộc 3: ACD → B</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Vì:</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CD⁺ = {C, D, A, E, G}=&gt; Không có B =&gt; A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AD⁺ = {A, D, E, G}=&gt; Không có B =&gt; C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AC⁺ = {A, C}=&gt; Không có B =&gt; D không thừa</a:t>
            </a:r>
          </a:p>
          <a:p>
            <a:pPr algn="l">
              <a:lnSpc>
                <a:spcPts val="2800"/>
              </a:lnSpc>
              <a:spcBef>
                <a:spcPct val="0"/>
              </a:spcBef>
            </a:pPr>
            <a:r>
              <a:rPr lang="en-US" b="true" sz="2000" spc="200">
                <a:solidFill>
                  <a:srgbClr val="000000"/>
                </a:solidFill>
                <a:latin typeface="Noto Sans Bold"/>
                <a:ea typeface="Noto Sans Bold"/>
                <a:cs typeface="Noto Sans Bold"/>
                <a:sym typeface="Noto Sans Bold"/>
              </a:rPr>
              <a:t>⇒ Không có thuộc tính dư thừa</a:t>
            </a:r>
          </a:p>
        </p:txBody>
      </p:sp>
      <p:grpSp>
        <p:nvGrpSpPr>
          <p:cNvPr name="Group 11" id="11"/>
          <p:cNvGrpSpPr/>
          <p:nvPr/>
        </p:nvGrpSpPr>
        <p:grpSpPr>
          <a:xfrm rot="0">
            <a:off x="495305" y="9544202"/>
            <a:ext cx="3920859" cy="572861"/>
            <a:chOff x="0" y="0"/>
            <a:chExt cx="1032654" cy="150877"/>
          </a:xfrm>
        </p:grpSpPr>
        <p:sp>
          <p:nvSpPr>
            <p:cNvPr name="Freeform 12" id="12"/>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3" id="13"/>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5468092">
            <a:off x="3819213" y="121788"/>
            <a:ext cx="12902170" cy="12353173"/>
          </a:xfrm>
          <a:custGeom>
            <a:avLst/>
            <a:gdLst/>
            <a:ahLst/>
            <a:cxnLst/>
            <a:rect r="r" b="b" t="t" l="l"/>
            <a:pathLst>
              <a:path h="12353173" w="12902170">
                <a:moveTo>
                  <a:pt x="0" y="0"/>
                </a:moveTo>
                <a:lnTo>
                  <a:pt x="12902170" y="0"/>
                </a:lnTo>
                <a:lnTo>
                  <a:pt x="12902170" y="12353173"/>
                </a:lnTo>
                <a:lnTo>
                  <a:pt x="0" y="12353173"/>
                </a:lnTo>
                <a:lnTo>
                  <a:pt x="0" y="0"/>
                </a:lnTo>
                <a:close/>
              </a:path>
            </a:pathLst>
          </a:custGeom>
          <a:blipFill>
            <a:blip r:embed="rId3"/>
            <a:stretch>
              <a:fillRect l="-20270" t="-4952" r="-20270" b="0"/>
            </a:stretch>
          </a:blipFill>
        </p:spPr>
      </p:sp>
      <p:sp>
        <p:nvSpPr>
          <p:cNvPr name="TextBox 4" id="4"/>
          <p:cNvSpPr txBox="true"/>
          <p:nvPr/>
        </p:nvSpPr>
        <p:spPr>
          <a:xfrm rot="0">
            <a:off x="334233" y="47625"/>
            <a:ext cx="9611372" cy="3303739"/>
          </a:xfrm>
          <a:prstGeom prst="rect">
            <a:avLst/>
          </a:prstGeom>
        </p:spPr>
        <p:txBody>
          <a:bodyPr anchor="t" rtlCol="false" tIns="0" lIns="0" bIns="0" rIns="0">
            <a:spAutoFit/>
          </a:bodyPr>
          <a:lstStyle/>
          <a:p>
            <a:pPr algn="l">
              <a:lnSpc>
                <a:spcPts val="13025"/>
              </a:lnSpc>
            </a:pPr>
            <a:r>
              <a:rPr lang="en-US" sz="11228" b="true">
                <a:solidFill>
                  <a:srgbClr val="5B4F47"/>
                </a:solidFill>
                <a:latin typeface="Saira ExtraCondensed Bold"/>
                <a:ea typeface="Saira ExtraCondensed Bold"/>
                <a:cs typeface="Saira ExtraCondensed Bold"/>
                <a:sym typeface="Saira ExtraCondensed Bold"/>
              </a:rPr>
              <a:t>GIỚI THIỆU CHUNG                  </a:t>
            </a:r>
          </a:p>
          <a:p>
            <a:pPr algn="r" marL="0" indent="0" lvl="0">
              <a:lnSpc>
                <a:spcPts val="13025"/>
              </a:lnSpc>
            </a:pPr>
            <a:r>
              <a:rPr lang="en-US" b="true" sz="11228">
                <a:solidFill>
                  <a:srgbClr val="5B4F47"/>
                </a:solidFill>
                <a:latin typeface="Saira ExtraCondensed Bold"/>
                <a:ea typeface="Saira ExtraCondensed Bold"/>
                <a:cs typeface="Saira ExtraCondensed Bold"/>
                <a:sym typeface="Saira ExtraCondensed Bold"/>
              </a:rPr>
              <a:t>VỀ ĐỀ TÀI</a:t>
            </a:r>
          </a:p>
        </p:txBody>
      </p:sp>
      <p:grpSp>
        <p:nvGrpSpPr>
          <p:cNvPr name="Group 5" id="5"/>
          <p:cNvGrpSpPr/>
          <p:nvPr/>
        </p:nvGrpSpPr>
        <p:grpSpPr>
          <a:xfrm rot="0">
            <a:off x="491803" y="1482695"/>
            <a:ext cx="5539800" cy="385974"/>
            <a:chOff x="0" y="0"/>
            <a:chExt cx="6871970" cy="478790"/>
          </a:xfrm>
        </p:grpSpPr>
        <p:sp>
          <p:nvSpPr>
            <p:cNvPr name="Freeform 6" id="6"/>
            <p:cNvSpPr/>
            <p:nvPr/>
          </p:nvSpPr>
          <p:spPr>
            <a:xfrm flipH="false" flipV="false" rot="0">
              <a:off x="50800" y="43180"/>
              <a:ext cx="6771640" cy="392430"/>
            </a:xfrm>
            <a:custGeom>
              <a:avLst/>
              <a:gdLst/>
              <a:ahLst/>
              <a:cxnLst/>
              <a:rect r="r" b="b" t="t" l="l"/>
              <a:pathLst>
                <a:path h="392430" w="6771640">
                  <a:moveTo>
                    <a:pt x="483870" y="77470"/>
                  </a:moveTo>
                  <a:cubicBezTo>
                    <a:pt x="849630" y="102870"/>
                    <a:pt x="1056640" y="100330"/>
                    <a:pt x="1311910" y="102870"/>
                  </a:cubicBezTo>
                  <a:cubicBezTo>
                    <a:pt x="1732280" y="106680"/>
                    <a:pt x="2325370" y="99060"/>
                    <a:pt x="2984500" y="107950"/>
                  </a:cubicBezTo>
                  <a:cubicBezTo>
                    <a:pt x="3938270" y="120650"/>
                    <a:pt x="6390640" y="100330"/>
                    <a:pt x="6484620" y="191770"/>
                  </a:cubicBezTo>
                  <a:cubicBezTo>
                    <a:pt x="6492240" y="199390"/>
                    <a:pt x="6489700" y="213360"/>
                    <a:pt x="6485890" y="215900"/>
                  </a:cubicBezTo>
                  <a:cubicBezTo>
                    <a:pt x="6477000" y="220980"/>
                    <a:pt x="6450330" y="187960"/>
                    <a:pt x="6409690" y="176530"/>
                  </a:cubicBezTo>
                  <a:cubicBezTo>
                    <a:pt x="6291580" y="142240"/>
                    <a:pt x="5961380" y="127000"/>
                    <a:pt x="5674360" y="114300"/>
                  </a:cubicBezTo>
                  <a:cubicBezTo>
                    <a:pt x="5270500" y="95250"/>
                    <a:pt x="4747260" y="92710"/>
                    <a:pt x="4212590" y="104140"/>
                  </a:cubicBezTo>
                  <a:cubicBezTo>
                    <a:pt x="3563620" y="118110"/>
                    <a:pt x="2706370" y="168910"/>
                    <a:pt x="2058670" y="208280"/>
                  </a:cubicBezTo>
                  <a:cubicBezTo>
                    <a:pt x="1526540" y="240030"/>
                    <a:pt x="984250" y="278130"/>
                    <a:pt x="607060" y="312420"/>
                  </a:cubicBezTo>
                  <a:cubicBezTo>
                    <a:pt x="364490" y="334010"/>
                    <a:pt x="59690" y="392430"/>
                    <a:pt x="11430" y="377190"/>
                  </a:cubicBezTo>
                  <a:cubicBezTo>
                    <a:pt x="3810" y="374650"/>
                    <a:pt x="0" y="370840"/>
                    <a:pt x="0" y="367030"/>
                  </a:cubicBezTo>
                  <a:cubicBezTo>
                    <a:pt x="0" y="363220"/>
                    <a:pt x="2540" y="355600"/>
                    <a:pt x="11430" y="351790"/>
                  </a:cubicBezTo>
                  <a:cubicBezTo>
                    <a:pt x="50800" y="331470"/>
                    <a:pt x="256540" y="354330"/>
                    <a:pt x="443230" y="346710"/>
                  </a:cubicBezTo>
                  <a:cubicBezTo>
                    <a:pt x="789940" y="331470"/>
                    <a:pt x="1407160" y="266700"/>
                    <a:pt x="1925320" y="234950"/>
                  </a:cubicBezTo>
                  <a:cubicBezTo>
                    <a:pt x="2495550" y="200660"/>
                    <a:pt x="3086100" y="170180"/>
                    <a:pt x="3724910" y="151130"/>
                  </a:cubicBezTo>
                  <a:cubicBezTo>
                    <a:pt x="4451350" y="129540"/>
                    <a:pt x="5875020" y="163830"/>
                    <a:pt x="6055360" y="124460"/>
                  </a:cubicBezTo>
                  <a:cubicBezTo>
                    <a:pt x="6080760" y="119380"/>
                    <a:pt x="6085840" y="104140"/>
                    <a:pt x="6096000" y="106680"/>
                  </a:cubicBezTo>
                  <a:cubicBezTo>
                    <a:pt x="6102350" y="107950"/>
                    <a:pt x="6109970" y="116840"/>
                    <a:pt x="6109970" y="121920"/>
                  </a:cubicBezTo>
                  <a:cubicBezTo>
                    <a:pt x="6109970" y="125730"/>
                    <a:pt x="6104890" y="130810"/>
                    <a:pt x="6096000" y="133350"/>
                  </a:cubicBezTo>
                  <a:cubicBezTo>
                    <a:pt x="6037580" y="151130"/>
                    <a:pt x="5612130" y="85090"/>
                    <a:pt x="5383530" y="71120"/>
                  </a:cubicBezTo>
                  <a:cubicBezTo>
                    <a:pt x="5173980" y="58420"/>
                    <a:pt x="5029200" y="57150"/>
                    <a:pt x="4777740" y="50800"/>
                  </a:cubicBezTo>
                  <a:cubicBezTo>
                    <a:pt x="4366260" y="40640"/>
                    <a:pt x="3641090" y="27940"/>
                    <a:pt x="3147060" y="26670"/>
                  </a:cubicBezTo>
                  <a:cubicBezTo>
                    <a:pt x="2735580" y="25400"/>
                    <a:pt x="2418080" y="31750"/>
                    <a:pt x="2016760" y="39370"/>
                  </a:cubicBezTo>
                  <a:cubicBezTo>
                    <a:pt x="1557020" y="48260"/>
                    <a:pt x="871220" y="67310"/>
                    <a:pt x="541020" y="78740"/>
                  </a:cubicBezTo>
                  <a:cubicBezTo>
                    <a:pt x="373380" y="85090"/>
                    <a:pt x="250190" y="83820"/>
                    <a:pt x="163830" y="95250"/>
                  </a:cubicBezTo>
                  <a:cubicBezTo>
                    <a:pt x="118110" y="101600"/>
                    <a:pt x="78740" y="123190"/>
                    <a:pt x="60960" y="118110"/>
                  </a:cubicBezTo>
                  <a:cubicBezTo>
                    <a:pt x="54610" y="116840"/>
                    <a:pt x="48260" y="110490"/>
                    <a:pt x="48260" y="106680"/>
                  </a:cubicBezTo>
                  <a:cubicBezTo>
                    <a:pt x="48260" y="102870"/>
                    <a:pt x="49530" y="96520"/>
                    <a:pt x="57150" y="92710"/>
                  </a:cubicBezTo>
                  <a:cubicBezTo>
                    <a:pt x="104140" y="67310"/>
                    <a:pt x="454660" y="109220"/>
                    <a:pt x="735330" y="106680"/>
                  </a:cubicBezTo>
                  <a:cubicBezTo>
                    <a:pt x="1197610" y="102870"/>
                    <a:pt x="1993900" y="52070"/>
                    <a:pt x="2567940" y="38100"/>
                  </a:cubicBezTo>
                  <a:cubicBezTo>
                    <a:pt x="3077210" y="25400"/>
                    <a:pt x="3556000" y="22860"/>
                    <a:pt x="4008120" y="21590"/>
                  </a:cubicBezTo>
                  <a:cubicBezTo>
                    <a:pt x="4411980" y="20320"/>
                    <a:pt x="4738370" y="22860"/>
                    <a:pt x="5152390" y="30480"/>
                  </a:cubicBezTo>
                  <a:cubicBezTo>
                    <a:pt x="5642610" y="39370"/>
                    <a:pt x="6680200" y="34290"/>
                    <a:pt x="6760210" y="76200"/>
                  </a:cubicBezTo>
                  <a:cubicBezTo>
                    <a:pt x="6769100" y="80010"/>
                    <a:pt x="6771640" y="86360"/>
                    <a:pt x="6770370" y="90170"/>
                  </a:cubicBezTo>
                  <a:cubicBezTo>
                    <a:pt x="6770370" y="93980"/>
                    <a:pt x="6765290" y="97790"/>
                    <a:pt x="6756400" y="100330"/>
                  </a:cubicBezTo>
                  <a:cubicBezTo>
                    <a:pt x="6718300" y="110490"/>
                    <a:pt x="6441440" y="88900"/>
                    <a:pt x="6405880" y="69850"/>
                  </a:cubicBezTo>
                  <a:cubicBezTo>
                    <a:pt x="6398260" y="64770"/>
                    <a:pt x="6393180" y="59690"/>
                    <a:pt x="6394450" y="54610"/>
                  </a:cubicBezTo>
                  <a:cubicBezTo>
                    <a:pt x="6395720" y="50800"/>
                    <a:pt x="6404610" y="43180"/>
                    <a:pt x="6409690" y="43180"/>
                  </a:cubicBezTo>
                  <a:cubicBezTo>
                    <a:pt x="6413500" y="43180"/>
                    <a:pt x="6421120" y="52070"/>
                    <a:pt x="6421120" y="55880"/>
                  </a:cubicBezTo>
                  <a:cubicBezTo>
                    <a:pt x="6421120" y="60960"/>
                    <a:pt x="6413500" y="69850"/>
                    <a:pt x="6408420" y="69850"/>
                  </a:cubicBezTo>
                  <a:cubicBezTo>
                    <a:pt x="6404610" y="69850"/>
                    <a:pt x="6395720" y="64770"/>
                    <a:pt x="6394450" y="60960"/>
                  </a:cubicBezTo>
                  <a:cubicBezTo>
                    <a:pt x="6393180" y="55880"/>
                    <a:pt x="6400800" y="46990"/>
                    <a:pt x="6408420" y="43180"/>
                  </a:cubicBezTo>
                  <a:cubicBezTo>
                    <a:pt x="6424930" y="35560"/>
                    <a:pt x="6461760" y="46990"/>
                    <a:pt x="6499860" y="50800"/>
                  </a:cubicBezTo>
                  <a:cubicBezTo>
                    <a:pt x="6564630" y="57150"/>
                    <a:pt x="6732270" y="62230"/>
                    <a:pt x="6760210" y="76200"/>
                  </a:cubicBezTo>
                  <a:cubicBezTo>
                    <a:pt x="6766560" y="80010"/>
                    <a:pt x="6770370" y="83820"/>
                    <a:pt x="6770370" y="87630"/>
                  </a:cubicBezTo>
                  <a:cubicBezTo>
                    <a:pt x="6770370" y="91440"/>
                    <a:pt x="6767830" y="96520"/>
                    <a:pt x="6760210" y="100330"/>
                  </a:cubicBezTo>
                  <a:cubicBezTo>
                    <a:pt x="6680200" y="137160"/>
                    <a:pt x="5642610" y="64770"/>
                    <a:pt x="5152390" y="55880"/>
                  </a:cubicBezTo>
                  <a:cubicBezTo>
                    <a:pt x="4738370" y="48260"/>
                    <a:pt x="4411980" y="45720"/>
                    <a:pt x="4008120" y="46990"/>
                  </a:cubicBezTo>
                  <a:cubicBezTo>
                    <a:pt x="3556000" y="48260"/>
                    <a:pt x="3077210" y="50800"/>
                    <a:pt x="2567940" y="63500"/>
                  </a:cubicBezTo>
                  <a:cubicBezTo>
                    <a:pt x="1993900" y="77470"/>
                    <a:pt x="1197610" y="128270"/>
                    <a:pt x="735330" y="132080"/>
                  </a:cubicBezTo>
                  <a:cubicBezTo>
                    <a:pt x="454660" y="134620"/>
                    <a:pt x="107950" y="140970"/>
                    <a:pt x="58420" y="118110"/>
                  </a:cubicBezTo>
                  <a:cubicBezTo>
                    <a:pt x="50800" y="114300"/>
                    <a:pt x="48260" y="110490"/>
                    <a:pt x="48260" y="106680"/>
                  </a:cubicBezTo>
                  <a:cubicBezTo>
                    <a:pt x="48260" y="102870"/>
                    <a:pt x="50800" y="96520"/>
                    <a:pt x="57150" y="92710"/>
                  </a:cubicBezTo>
                  <a:cubicBezTo>
                    <a:pt x="72390" y="82550"/>
                    <a:pt x="105410" y="77470"/>
                    <a:pt x="162560" y="69850"/>
                  </a:cubicBezTo>
                  <a:cubicBezTo>
                    <a:pt x="400050" y="40640"/>
                    <a:pt x="1386840" y="24130"/>
                    <a:pt x="2016760" y="13970"/>
                  </a:cubicBezTo>
                  <a:cubicBezTo>
                    <a:pt x="2669540" y="2540"/>
                    <a:pt x="3409950" y="0"/>
                    <a:pt x="4013200" y="7620"/>
                  </a:cubicBezTo>
                  <a:cubicBezTo>
                    <a:pt x="4513580" y="13970"/>
                    <a:pt x="5053330" y="29210"/>
                    <a:pt x="5384800" y="45720"/>
                  </a:cubicBezTo>
                  <a:cubicBezTo>
                    <a:pt x="5572760" y="54610"/>
                    <a:pt x="5698490" y="64770"/>
                    <a:pt x="5828030" y="76200"/>
                  </a:cubicBezTo>
                  <a:cubicBezTo>
                    <a:pt x="5929630" y="85090"/>
                    <a:pt x="6070600" y="88900"/>
                    <a:pt x="6099810" y="106680"/>
                  </a:cubicBezTo>
                  <a:cubicBezTo>
                    <a:pt x="6107430" y="111760"/>
                    <a:pt x="6111240" y="116840"/>
                    <a:pt x="6109970" y="121920"/>
                  </a:cubicBezTo>
                  <a:cubicBezTo>
                    <a:pt x="6107430" y="130810"/>
                    <a:pt x="6088380" y="142240"/>
                    <a:pt x="6056630" y="149860"/>
                  </a:cubicBezTo>
                  <a:cubicBezTo>
                    <a:pt x="5896610" y="189230"/>
                    <a:pt x="5039360" y="149860"/>
                    <a:pt x="4516120" y="160020"/>
                  </a:cubicBezTo>
                  <a:cubicBezTo>
                    <a:pt x="3971290" y="170180"/>
                    <a:pt x="3323590" y="194310"/>
                    <a:pt x="2849880" y="213360"/>
                  </a:cubicBezTo>
                  <a:cubicBezTo>
                    <a:pt x="2496820" y="228600"/>
                    <a:pt x="2270760" y="238760"/>
                    <a:pt x="1926590" y="260350"/>
                  </a:cubicBezTo>
                  <a:cubicBezTo>
                    <a:pt x="1489710" y="288290"/>
                    <a:pt x="758190" y="354330"/>
                    <a:pt x="443230" y="372110"/>
                  </a:cubicBezTo>
                  <a:cubicBezTo>
                    <a:pt x="295910" y="381000"/>
                    <a:pt x="196850" y="386080"/>
                    <a:pt x="118110" y="384810"/>
                  </a:cubicBezTo>
                  <a:cubicBezTo>
                    <a:pt x="72390" y="383540"/>
                    <a:pt x="27940" y="384810"/>
                    <a:pt x="11430" y="377190"/>
                  </a:cubicBezTo>
                  <a:cubicBezTo>
                    <a:pt x="5080" y="374650"/>
                    <a:pt x="0" y="370840"/>
                    <a:pt x="0" y="367030"/>
                  </a:cubicBezTo>
                  <a:cubicBezTo>
                    <a:pt x="0" y="363220"/>
                    <a:pt x="2540" y="356870"/>
                    <a:pt x="11430" y="351790"/>
                  </a:cubicBezTo>
                  <a:cubicBezTo>
                    <a:pt x="59690" y="323850"/>
                    <a:pt x="403860" y="306070"/>
                    <a:pt x="604520" y="287020"/>
                  </a:cubicBezTo>
                  <a:cubicBezTo>
                    <a:pt x="810260" y="267970"/>
                    <a:pt x="1009650" y="255270"/>
                    <a:pt x="1233170" y="238760"/>
                  </a:cubicBezTo>
                  <a:cubicBezTo>
                    <a:pt x="1489710" y="219710"/>
                    <a:pt x="1718310" y="203200"/>
                    <a:pt x="2057400" y="182880"/>
                  </a:cubicBezTo>
                  <a:cubicBezTo>
                    <a:pt x="2606040" y="151130"/>
                    <a:pt x="3563620" y="92710"/>
                    <a:pt x="4212590" y="78740"/>
                  </a:cubicBezTo>
                  <a:cubicBezTo>
                    <a:pt x="4747260" y="67310"/>
                    <a:pt x="5323840" y="76200"/>
                    <a:pt x="5675630" y="88900"/>
                  </a:cubicBezTo>
                  <a:cubicBezTo>
                    <a:pt x="5875020" y="96520"/>
                    <a:pt x="6008370" y="106680"/>
                    <a:pt x="6144260" y="119380"/>
                  </a:cubicBezTo>
                  <a:cubicBezTo>
                    <a:pt x="6249670" y="129540"/>
                    <a:pt x="6362700" y="133350"/>
                    <a:pt x="6422390" y="153670"/>
                  </a:cubicBezTo>
                  <a:cubicBezTo>
                    <a:pt x="6454140" y="165100"/>
                    <a:pt x="6482080" y="181610"/>
                    <a:pt x="6489700" y="194310"/>
                  </a:cubicBezTo>
                  <a:cubicBezTo>
                    <a:pt x="6493510" y="200660"/>
                    <a:pt x="6496050" y="207010"/>
                    <a:pt x="6489700" y="213360"/>
                  </a:cubicBezTo>
                  <a:cubicBezTo>
                    <a:pt x="6409690" y="292100"/>
                    <a:pt x="4028440" y="148590"/>
                    <a:pt x="2984500" y="134620"/>
                  </a:cubicBezTo>
                  <a:cubicBezTo>
                    <a:pt x="2139950" y="123190"/>
                    <a:pt x="1054100" y="138430"/>
                    <a:pt x="694690" y="124460"/>
                  </a:cubicBezTo>
                  <a:cubicBezTo>
                    <a:pt x="584200" y="120650"/>
                    <a:pt x="502920" y="125730"/>
                    <a:pt x="477520" y="109220"/>
                  </a:cubicBezTo>
                  <a:cubicBezTo>
                    <a:pt x="469900" y="104140"/>
                    <a:pt x="466090" y="95250"/>
                    <a:pt x="467360" y="90170"/>
                  </a:cubicBezTo>
                  <a:cubicBezTo>
                    <a:pt x="468630" y="85090"/>
                    <a:pt x="483870" y="77470"/>
                    <a:pt x="483870" y="77470"/>
                  </a:cubicBezTo>
                </a:path>
              </a:pathLst>
            </a:custGeom>
            <a:solidFill>
              <a:srgbClr val="BD9479"/>
            </a:solidFill>
            <a:ln cap="sq">
              <a:noFill/>
              <a:prstDash val="solid"/>
              <a:miter/>
            </a:ln>
          </p:spPr>
        </p:sp>
      </p:grpSp>
      <p:sp>
        <p:nvSpPr>
          <p:cNvPr name="Freeform 7" id="7"/>
          <p:cNvSpPr/>
          <p:nvPr/>
        </p:nvSpPr>
        <p:spPr>
          <a:xfrm flipH="false" flipV="false" rot="0">
            <a:off x="491803" y="1868669"/>
            <a:ext cx="3475350" cy="1382355"/>
          </a:xfrm>
          <a:custGeom>
            <a:avLst/>
            <a:gdLst/>
            <a:ahLst/>
            <a:cxnLst/>
            <a:rect r="r" b="b" t="t" l="l"/>
            <a:pathLst>
              <a:path h="1382355" w="3475350">
                <a:moveTo>
                  <a:pt x="0" y="0"/>
                </a:moveTo>
                <a:lnTo>
                  <a:pt x="3475350" y="0"/>
                </a:lnTo>
                <a:lnTo>
                  <a:pt x="3475350" y="1382355"/>
                </a:lnTo>
                <a:lnTo>
                  <a:pt x="0" y="1382355"/>
                </a:lnTo>
                <a:lnTo>
                  <a:pt x="0" y="0"/>
                </a:lnTo>
                <a:close/>
              </a:path>
            </a:pathLst>
          </a:custGeom>
          <a:blipFill>
            <a:blip r:embed="rId4"/>
            <a:stretch>
              <a:fillRect l="-5436" t="0" r="-5436" b="0"/>
            </a:stretch>
          </a:blipFill>
        </p:spPr>
      </p:sp>
      <p:sp>
        <p:nvSpPr>
          <p:cNvPr name="TextBox 8" id="8"/>
          <p:cNvSpPr txBox="true"/>
          <p:nvPr/>
        </p:nvSpPr>
        <p:spPr>
          <a:xfrm rot="0">
            <a:off x="3261703" y="3193874"/>
            <a:ext cx="11849659" cy="7054814"/>
          </a:xfrm>
          <a:prstGeom prst="rect">
            <a:avLst/>
          </a:prstGeom>
        </p:spPr>
        <p:txBody>
          <a:bodyPr anchor="t" rtlCol="false" tIns="0" lIns="0" bIns="0" rIns="0">
            <a:spAutoFit/>
          </a:bodyPr>
          <a:lstStyle/>
          <a:p>
            <a:pPr algn="ctr">
              <a:lnSpc>
                <a:spcPts val="2801"/>
              </a:lnSpc>
              <a:spcBef>
                <a:spcPct val="0"/>
              </a:spcBef>
            </a:pPr>
            <a:r>
              <a:rPr lang="en-US" b="true" sz="2001">
                <a:solidFill>
                  <a:srgbClr val="5B4F47"/>
                </a:solidFill>
                <a:latin typeface="Glacial Indifference Bold"/>
                <a:ea typeface="Glacial Indifference Bold"/>
                <a:cs typeface="Glacial Indifference Bold"/>
                <a:sym typeface="Glacial Indifference Bold"/>
              </a:rPr>
              <a:t>Trung tâm tin học KTCT thường xuyên mở các lớp tin học ngắn hạn và dài hạn. Mỗi lớp ngắn hạn có một hoặc nhiều môn học (chẳng hạn như lớp Tin học văn phòng thì có các môn : Word, Power Point, Excel, còn lớp lập trình Pascal thì chỉ học một môn Pascal). Các lớp dài hạn (chẳng hạn như lớp kỹ thuật viên đồ hoạ đa truyền thông, lớp kỹ thuật viên lập trình, lớp kỹ thuật viên phần cứng và mạng,...) thì có thể học nhiều học phần và mỗi học phần có thể có nhiều môn học. Mỗi học viên có một mã học viên(MAHV) duy nhất và chỉ thuộc về một lớp duy nhất (nếu học viên cùng lúc học nhiều lớp thì ứng với mỗi lớp, học viên đó có một MAHV khác nhau). Mỗi học viên xác định họ tên (HOTEN), ngày sinh (NGAYSINH),nơi sinh (NOISINH), phái nam hay nữ (PHAI), nghề nghiệp (NGHENGHIEP) - nghề nghiệp là SINH VIÊN, GIÁO VIÊN, KỸ SƯ, HỌC SINH, BUÔN BÁN,... Trung tâm KTCT có nhiều lớp, mỗi lớp có một mã lớp duy nhất (MALOP), mỗi lớp xác định các thông tin: tên lớp (TENLOP), thời khoá biểu, ngày khai giảng (NGAYKG), học phí (HOCPHI). Chú ý rằng tại một thời điểm, trung tâm có thể mở nhiều lớp cho cùng một chương trình học. Với các lớp dài hạn thì ngày khai giảng được xem là ngày bắt đầu của mỗi học phần và HỌC PHÍ là học phí của mỗi học phần, với lớp ngắn hạn thì HỌC PHÍ là học phí của toàn khoá học đó. Trung tâm có nhiều môn học, mỗi môn học có mã môn học (MAMH) duy nhất, mỗi môn học xác định tên môn học(TENMH), số tiết lý thuyết (SOTIETLT), số tiết thực hành (SOTIETTH). Mỗi học viên ứng với mỗi môn học có một điểm thi(DIEMTHI) duy nhất. Mỗi lần đóng học phí, học viên sẽ được trung tâm giao cho một phiếu biên lai thu tiền, mỗi biên lai có một số biên lai duy nhất để quản lý. Một số yêu cầu của hệ thống này như::Lập danh sách những học viên khai giảng khoá ngày nào đó. Lập danh sách các học viên của một lớp ? Cho biết số lượng học viên của mỗi lớp khai giảng khoá ngày nào đó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4965686" y="1733273"/>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3"/>
            <a:stretch>
              <a:fillRect l="0" t="0" r="0" b="0"/>
            </a:stretch>
          </a:blipFill>
        </p:spPr>
      </p:sp>
      <p:sp>
        <p:nvSpPr>
          <p:cNvPr name="TextBox 4" id="4"/>
          <p:cNvSpPr txBox="true"/>
          <p:nvPr/>
        </p:nvSpPr>
        <p:spPr>
          <a:xfrm rot="0">
            <a:off x="247830" y="-53149"/>
            <a:ext cx="8896170" cy="2049399"/>
          </a:xfrm>
          <a:prstGeom prst="rect">
            <a:avLst/>
          </a:prstGeom>
        </p:spPr>
        <p:txBody>
          <a:bodyPr anchor="t" rtlCol="false" tIns="0" lIns="0" bIns="0" rIns="0">
            <a:spAutoFit/>
          </a:bodyPr>
          <a:lstStyle/>
          <a:p>
            <a:pPr algn="l">
              <a:lnSpc>
                <a:spcPts val="5508"/>
              </a:lnSpc>
            </a:pPr>
            <a:r>
              <a:rPr lang="en-US" sz="3600" spc="493" b="true">
                <a:solidFill>
                  <a:srgbClr val="FF3131"/>
                </a:solidFill>
                <a:latin typeface="Noto Sans Bold"/>
                <a:ea typeface="Noto Sans Bold"/>
                <a:cs typeface="Noto Sans Bold"/>
                <a:sym typeface="Noto Sans Bold"/>
              </a:rPr>
              <a:t>b)Q(A,B,C)</a:t>
            </a:r>
          </a:p>
          <a:p>
            <a:pPr algn="l">
              <a:lnSpc>
                <a:spcPts val="5508"/>
              </a:lnSpc>
            </a:pPr>
            <a:r>
              <a:rPr lang="en-US" sz="3600" spc="493" b="true">
                <a:solidFill>
                  <a:srgbClr val="FF3131"/>
                </a:solidFill>
                <a:latin typeface="Noto Sans Bold"/>
                <a:ea typeface="Noto Sans Bold"/>
                <a:cs typeface="Noto Sans Bold"/>
                <a:sym typeface="Noto Sans Bold"/>
              </a:rPr>
              <a:t>F={A→B,A→C,B→A,C→A,B→C}</a:t>
            </a:r>
          </a:p>
          <a:p>
            <a:pPr algn="l">
              <a:lnSpc>
                <a:spcPts val="5508"/>
              </a:lnSpc>
            </a:pPr>
          </a:p>
        </p:txBody>
      </p:sp>
      <p:sp>
        <p:nvSpPr>
          <p:cNvPr name="TextBox 5" id="5"/>
          <p:cNvSpPr txBox="true"/>
          <p:nvPr/>
        </p:nvSpPr>
        <p:spPr>
          <a:xfrm rot="0">
            <a:off x="534074" y="1695173"/>
            <a:ext cx="7385923" cy="8900160"/>
          </a:xfrm>
          <a:prstGeom prst="rect">
            <a:avLst/>
          </a:prstGeom>
        </p:spPr>
        <p:txBody>
          <a:bodyPr anchor="t" rtlCol="false" tIns="0" lIns="0" bIns="0" rIns="0">
            <a:spAutoFit/>
          </a:bodyPr>
          <a:lstStyle/>
          <a:p>
            <a:pPr algn="l">
              <a:lnSpc>
                <a:spcPts val="2940"/>
              </a:lnSpc>
            </a:pPr>
            <a:r>
              <a:rPr lang="en-US" sz="2100" b="true">
                <a:solidFill>
                  <a:srgbClr val="000000"/>
                </a:solidFill>
                <a:latin typeface="Noto Sans Bold"/>
                <a:ea typeface="Noto Sans Bold"/>
                <a:cs typeface="Noto Sans Bold"/>
                <a:sym typeface="Noto Sans Bold"/>
              </a:rPr>
              <a:t>Bước 1: </a:t>
            </a:r>
            <a:r>
              <a:rPr lang="en-US" sz="2100" b="true">
                <a:solidFill>
                  <a:srgbClr val="000000"/>
                </a:solidFill>
                <a:latin typeface="Noto Sans Bold"/>
                <a:ea typeface="Noto Sans Bold"/>
                <a:cs typeface="Noto Sans Bold"/>
                <a:sym typeface="Noto Sans Bold"/>
              </a:rPr>
              <a:t>Tách vế phải của hàm phụ thuôc</a:t>
            </a:r>
          </a:p>
          <a:p>
            <a:pPr algn="l">
              <a:lnSpc>
                <a:spcPts val="2940"/>
              </a:lnSpc>
            </a:pPr>
            <a:r>
              <a:rPr lang="en-US" sz="2100" b="true">
                <a:solidFill>
                  <a:srgbClr val="000000"/>
                </a:solidFill>
                <a:latin typeface="Noto Sans Bold"/>
                <a:ea typeface="Noto Sans Bold"/>
                <a:cs typeface="Noto Sans Bold"/>
                <a:sym typeface="Noto Sans Bold"/>
              </a:rPr>
              <a:t>G = {A→B,A→C,B→A,C→A,B→C}</a:t>
            </a:r>
          </a:p>
          <a:p>
            <a:pPr algn="l">
              <a:lnSpc>
                <a:spcPts val="2940"/>
              </a:lnSpc>
            </a:pPr>
            <a:r>
              <a:rPr lang="en-US" sz="2100" b="true">
                <a:solidFill>
                  <a:srgbClr val="000000"/>
                </a:solidFill>
                <a:latin typeface="Noto Sans Bold"/>
                <a:ea typeface="Noto Sans Bold"/>
                <a:cs typeface="Noto Sans Bold"/>
                <a:sym typeface="Noto Sans Bold"/>
              </a:rPr>
              <a:t>Bước 2: Kiểm tra phụ thuộc hàm có dư thừa hay không </a:t>
            </a:r>
          </a:p>
          <a:p>
            <a:pPr algn="l">
              <a:lnSpc>
                <a:spcPts val="2940"/>
              </a:lnSpc>
            </a:pPr>
            <a:r>
              <a:rPr lang="en-US" sz="2100" b="true">
                <a:solidFill>
                  <a:srgbClr val="000000"/>
                </a:solidFill>
                <a:latin typeface="Noto Sans Bold"/>
                <a:ea typeface="Noto Sans Bold"/>
                <a:cs typeface="Noto Sans Bold"/>
                <a:sym typeface="Noto Sans Bold"/>
              </a:rPr>
              <a:t>Xét phụ thuộc 1: A → B:</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B⁺ = {B}</a:t>
            </a:r>
          </a:p>
          <a:p>
            <a:pPr algn="l">
              <a:lnSpc>
                <a:spcPts val="2940"/>
              </a:lnSpc>
            </a:pPr>
            <a:r>
              <a:rPr lang="en-US" sz="2100" b="true">
                <a:solidFill>
                  <a:srgbClr val="000000"/>
                </a:solidFill>
                <a:latin typeface="Noto Sans Bold"/>
                <a:ea typeface="Noto Sans Bold"/>
                <a:cs typeface="Noto Sans Bold"/>
                <a:sym typeface="Noto Sans Bold"/>
              </a:rPr>
              <a:t>(A)⁺ = {A, B}</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phụ thuộc 2: A → C:</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C⁺ = {C}</a:t>
            </a:r>
          </a:p>
          <a:p>
            <a:pPr algn="l">
              <a:lnSpc>
                <a:spcPts val="2940"/>
              </a:lnSpc>
            </a:pPr>
            <a:r>
              <a:rPr lang="en-US" sz="2100" b="true">
                <a:solidFill>
                  <a:srgbClr val="000000"/>
                </a:solidFill>
                <a:latin typeface="Noto Sans Bold"/>
                <a:ea typeface="Noto Sans Bold"/>
                <a:cs typeface="Noto Sans Bold"/>
                <a:sym typeface="Noto Sans Bold"/>
              </a:rPr>
              <a:t>(A)⁺ = {A, C}</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B → A:</a:t>
            </a:r>
          </a:p>
          <a:p>
            <a:pPr algn="l">
              <a:lnSpc>
                <a:spcPts val="2940"/>
              </a:lnSpc>
            </a:pPr>
            <a:r>
              <a:rPr lang="en-US" sz="2100" b="true">
                <a:solidFill>
                  <a:srgbClr val="000000"/>
                </a:solidFill>
                <a:latin typeface="Noto Sans Bold"/>
                <a:ea typeface="Noto Sans Bold"/>
                <a:cs typeface="Noto Sans Bold"/>
                <a:sym typeface="Noto Sans Bold"/>
              </a:rPr>
              <a:t>B⁺ = {B}</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(B)⁺ = {B, A}</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r>
              <a:rPr lang="en-US" sz="2100" b="true">
                <a:solidFill>
                  <a:srgbClr val="000000"/>
                </a:solidFill>
                <a:latin typeface="Noto Sans Bold"/>
                <a:ea typeface="Noto Sans Bold"/>
                <a:cs typeface="Noto Sans Bold"/>
                <a:sym typeface="Noto Sans Bold"/>
              </a:rPr>
              <a:t>Xét C → A:</a:t>
            </a:r>
          </a:p>
          <a:p>
            <a:pPr algn="l">
              <a:lnSpc>
                <a:spcPts val="2940"/>
              </a:lnSpc>
            </a:pPr>
            <a:r>
              <a:rPr lang="en-US" sz="2100" b="true">
                <a:solidFill>
                  <a:srgbClr val="000000"/>
                </a:solidFill>
                <a:latin typeface="Noto Sans Bold"/>
                <a:ea typeface="Noto Sans Bold"/>
                <a:cs typeface="Noto Sans Bold"/>
                <a:sym typeface="Noto Sans Bold"/>
              </a:rPr>
              <a:t>C⁺ = {C}</a:t>
            </a:r>
          </a:p>
          <a:p>
            <a:pPr algn="l">
              <a:lnSpc>
                <a:spcPts val="2940"/>
              </a:lnSpc>
            </a:pPr>
            <a:r>
              <a:rPr lang="en-US" sz="2100" b="true">
                <a:solidFill>
                  <a:srgbClr val="000000"/>
                </a:solidFill>
                <a:latin typeface="Noto Sans Bold"/>
                <a:ea typeface="Noto Sans Bold"/>
                <a:cs typeface="Noto Sans Bold"/>
                <a:sym typeface="Noto Sans Bold"/>
              </a:rPr>
              <a:t>A⁺ = {A}</a:t>
            </a:r>
          </a:p>
          <a:p>
            <a:pPr algn="l">
              <a:lnSpc>
                <a:spcPts val="2940"/>
              </a:lnSpc>
            </a:pPr>
            <a:r>
              <a:rPr lang="en-US" sz="2100" b="true">
                <a:solidFill>
                  <a:srgbClr val="000000"/>
                </a:solidFill>
                <a:latin typeface="Noto Sans Bold"/>
                <a:ea typeface="Noto Sans Bold"/>
                <a:cs typeface="Noto Sans Bold"/>
                <a:sym typeface="Noto Sans Bold"/>
              </a:rPr>
              <a:t>(C)⁺ = {C, A}</a:t>
            </a:r>
          </a:p>
          <a:p>
            <a:pPr algn="l">
              <a:lnSpc>
                <a:spcPts val="2940"/>
              </a:lnSpc>
            </a:pPr>
            <a:r>
              <a:rPr lang="en-US" sz="2100" b="true">
                <a:solidFill>
                  <a:srgbClr val="000000"/>
                </a:solidFill>
                <a:latin typeface="Noto Sans Bold"/>
                <a:ea typeface="Noto Sans Bold"/>
                <a:cs typeface="Noto Sans Bold"/>
                <a:sym typeface="Noto Sans Bold"/>
              </a:rPr>
              <a:t>⇒ Không có thuộc tính dư thừa.</a:t>
            </a:r>
          </a:p>
          <a:p>
            <a:pPr algn="l">
              <a:lnSpc>
                <a:spcPts val="2940"/>
              </a:lnSpc>
            </a:pPr>
          </a:p>
        </p:txBody>
      </p:sp>
      <p:sp>
        <p:nvSpPr>
          <p:cNvPr name="TextBox 6" id="6"/>
          <p:cNvSpPr txBox="true"/>
          <p:nvPr/>
        </p:nvSpPr>
        <p:spPr>
          <a:xfrm rot="0">
            <a:off x="9515563" y="2349150"/>
            <a:ext cx="8772437" cy="5493750"/>
          </a:xfrm>
          <a:prstGeom prst="rect">
            <a:avLst/>
          </a:prstGeom>
        </p:spPr>
        <p:txBody>
          <a:bodyPr anchor="t" rtlCol="false" tIns="0" lIns="0" bIns="0" rIns="0">
            <a:spAutoFit/>
          </a:bodyPr>
          <a:lstStyle/>
          <a:p>
            <a:pPr algn="l">
              <a:lnSpc>
                <a:spcPts val="3256"/>
              </a:lnSpc>
            </a:pPr>
            <a:r>
              <a:rPr lang="en-US" sz="2325" b="true">
                <a:solidFill>
                  <a:srgbClr val="000000"/>
                </a:solidFill>
                <a:latin typeface="Noto Sans Bold"/>
                <a:ea typeface="Noto Sans Bold"/>
                <a:cs typeface="Noto Sans Bold"/>
                <a:sym typeface="Noto Sans Bold"/>
              </a:rPr>
              <a:t>Xét B → C:</a:t>
            </a:r>
          </a:p>
          <a:p>
            <a:pPr algn="l">
              <a:lnSpc>
                <a:spcPts val="3256"/>
              </a:lnSpc>
            </a:pPr>
            <a:r>
              <a:rPr lang="en-US" sz="2325" b="true">
                <a:solidFill>
                  <a:srgbClr val="000000"/>
                </a:solidFill>
                <a:latin typeface="Noto Sans Bold"/>
                <a:ea typeface="Noto Sans Bold"/>
                <a:cs typeface="Noto Sans Bold"/>
                <a:sym typeface="Noto Sans Bold"/>
              </a:rPr>
              <a:t>B⁺ = {B}</a:t>
            </a:r>
          </a:p>
          <a:p>
            <a:pPr algn="l">
              <a:lnSpc>
                <a:spcPts val="3256"/>
              </a:lnSpc>
            </a:pPr>
            <a:r>
              <a:rPr lang="en-US" sz="2325" b="true">
                <a:solidFill>
                  <a:srgbClr val="000000"/>
                </a:solidFill>
                <a:latin typeface="Noto Sans Bold"/>
                <a:ea typeface="Noto Sans Bold"/>
                <a:cs typeface="Noto Sans Bold"/>
                <a:sym typeface="Noto Sans Bold"/>
              </a:rPr>
              <a:t>C⁺ = {C}</a:t>
            </a:r>
          </a:p>
          <a:p>
            <a:pPr algn="l">
              <a:lnSpc>
                <a:spcPts val="3256"/>
              </a:lnSpc>
            </a:pPr>
            <a:r>
              <a:rPr lang="en-US" sz="2325" b="true">
                <a:solidFill>
                  <a:srgbClr val="000000"/>
                </a:solidFill>
                <a:latin typeface="Noto Sans Bold"/>
                <a:ea typeface="Noto Sans Bold"/>
                <a:cs typeface="Noto Sans Bold"/>
                <a:sym typeface="Noto Sans Bold"/>
              </a:rPr>
              <a:t>(B)⁺ = {B, C}</a:t>
            </a:r>
          </a:p>
          <a:p>
            <a:pPr algn="l">
              <a:lnSpc>
                <a:spcPts val="3256"/>
              </a:lnSpc>
            </a:pPr>
            <a:r>
              <a:rPr lang="en-US" sz="2325" b="true">
                <a:solidFill>
                  <a:srgbClr val="000000"/>
                </a:solidFill>
                <a:latin typeface="Noto Sans Bold"/>
                <a:ea typeface="Noto Sans Bold"/>
                <a:cs typeface="Noto Sans Bold"/>
                <a:sym typeface="Noto Sans Bold"/>
              </a:rPr>
              <a:t>⇒ Không có thuộc tính dư t</a:t>
            </a:r>
            <a:r>
              <a:rPr lang="en-US" sz="2325" b="true">
                <a:solidFill>
                  <a:srgbClr val="000000"/>
                </a:solidFill>
                <a:latin typeface="Noto Sans Bold"/>
                <a:ea typeface="Noto Sans Bold"/>
                <a:cs typeface="Noto Sans Bold"/>
                <a:sym typeface="Noto Sans Bold"/>
              </a:rPr>
              <a:t>hừa.</a:t>
            </a:r>
          </a:p>
          <a:p>
            <a:pPr algn="l">
              <a:lnSpc>
                <a:spcPts val="3256"/>
              </a:lnSpc>
            </a:pPr>
            <a:r>
              <a:rPr lang="en-US" sz="2325" b="true">
                <a:solidFill>
                  <a:srgbClr val="000000"/>
                </a:solidFill>
                <a:latin typeface="Noto Sans Bold"/>
                <a:ea typeface="Noto Sans Bold"/>
                <a:cs typeface="Noto Sans Bold"/>
                <a:sym typeface="Noto Sans Bold"/>
              </a:rPr>
              <a:t>G = {A → B, A → C, B → A, C → A, B → C}</a:t>
            </a:r>
          </a:p>
          <a:p>
            <a:pPr algn="l">
              <a:lnSpc>
                <a:spcPts val="3256"/>
              </a:lnSpc>
            </a:pPr>
            <a:r>
              <a:rPr lang="en-US" sz="2325" b="true">
                <a:solidFill>
                  <a:srgbClr val="000000"/>
                </a:solidFill>
                <a:latin typeface="Noto Sans Bold"/>
                <a:ea typeface="Noto Sans Bold"/>
                <a:cs typeface="Noto Sans Bold"/>
                <a:sym typeface="Noto Sans Bold"/>
              </a:rPr>
              <a:t>Bước 3: Loại bỏ các phụ thuộc hàm dư thừa </a:t>
            </a:r>
          </a:p>
          <a:p>
            <a:pPr algn="l">
              <a:lnSpc>
                <a:spcPts val="3256"/>
              </a:lnSpc>
            </a:pPr>
            <a:r>
              <a:rPr lang="en-US" sz="2325" b="true">
                <a:solidFill>
                  <a:srgbClr val="000000"/>
                </a:solidFill>
                <a:latin typeface="Noto Sans Bold"/>
                <a:ea typeface="Noto Sans Bold"/>
                <a:cs typeface="Noto Sans Bold"/>
                <a:sym typeface="Noto Sans Bold"/>
              </a:rPr>
              <a:t>·Loại bỏ A → C (vì A → C có thể suy ra từ A → B và B → C)</a:t>
            </a:r>
          </a:p>
          <a:p>
            <a:pPr algn="l">
              <a:lnSpc>
                <a:spcPts val="3256"/>
              </a:lnSpc>
            </a:pPr>
            <a:r>
              <a:rPr lang="en-US" sz="2325" b="true">
                <a:solidFill>
                  <a:srgbClr val="000000"/>
                </a:solidFill>
                <a:latin typeface="Noto Sans Bold"/>
                <a:ea typeface="Noto Sans Bold"/>
                <a:cs typeface="Noto Sans Bold"/>
                <a:sym typeface="Noto Sans Bold"/>
              </a:rPr>
              <a:t>·Loại bỏ B → A (vì B → A có thể suy ra từ B → C và C → A)</a:t>
            </a:r>
          </a:p>
          <a:p>
            <a:pPr algn="l">
              <a:lnSpc>
                <a:spcPts val="3256"/>
              </a:lnSpc>
            </a:pPr>
            <a:r>
              <a:rPr lang="en-US" sz="2325" b="true">
                <a:solidFill>
                  <a:srgbClr val="000000"/>
                </a:solidFill>
                <a:latin typeface="Noto Sans Bold"/>
                <a:ea typeface="Noto Sans Bold"/>
                <a:cs typeface="Noto Sans Bold"/>
                <a:sym typeface="Noto Sans Bold"/>
              </a:rPr>
              <a:t>G còn lại các phụ thuộc sau:</a:t>
            </a:r>
          </a:p>
          <a:p>
            <a:pPr algn="l">
              <a:lnSpc>
                <a:spcPts val="3256"/>
              </a:lnSpc>
            </a:pPr>
            <a:r>
              <a:rPr lang="en-US" sz="2325" b="true">
                <a:solidFill>
                  <a:srgbClr val="000000"/>
                </a:solidFill>
                <a:latin typeface="Noto Sans Bold"/>
                <a:ea typeface="Noto Sans Bold"/>
                <a:cs typeface="Noto Sans Bold"/>
                <a:sym typeface="Noto Sans Bold"/>
              </a:rPr>
              <a:t>G = {A→B, B→C, C→A}</a:t>
            </a:r>
          </a:p>
          <a:p>
            <a:pPr algn="l">
              <a:lnSpc>
                <a:spcPts val="3256"/>
              </a:lnSpc>
            </a:pPr>
            <a:r>
              <a:rPr lang="en-US" sz="2325" b="true">
                <a:solidFill>
                  <a:srgbClr val="000000"/>
                </a:solidFill>
                <a:latin typeface="Noto Sans Bold"/>
                <a:ea typeface="Noto Sans Bold"/>
                <a:cs typeface="Noto Sans Bold"/>
                <a:sym typeface="Noto Sans Bold"/>
              </a:rPr>
              <a:t>⇒ G là phủ tối thiểu của F</a:t>
            </a:r>
          </a:p>
          <a:p>
            <a:pPr algn="ctr">
              <a:lnSpc>
                <a:spcPts val="4584"/>
              </a:lnSpc>
            </a:pPr>
          </a:p>
        </p:txBody>
      </p:sp>
      <p:sp>
        <p:nvSpPr>
          <p:cNvPr name="AutoShape 7" id="7"/>
          <p:cNvSpPr/>
          <p:nvPr/>
        </p:nvSpPr>
        <p:spPr>
          <a:xfrm>
            <a:off x="11795760" y="9510448"/>
            <a:ext cx="6492240" cy="0"/>
          </a:xfrm>
          <a:prstGeom prst="line">
            <a:avLst/>
          </a:prstGeom>
          <a:ln cap="flat" w="38100">
            <a:solidFill>
              <a:srgbClr val="000000"/>
            </a:solidFill>
            <a:prstDash val="solid"/>
            <a:headEnd type="none" len="sm" w="sm"/>
            <a:tailEnd type="none" len="sm" w="sm"/>
          </a:ln>
        </p:spPr>
      </p:sp>
      <p:sp>
        <p:nvSpPr>
          <p:cNvPr name="AutoShape 8" id="8"/>
          <p:cNvSpPr/>
          <p:nvPr/>
        </p:nvSpPr>
        <p:spPr>
          <a:xfrm>
            <a:off x="17850215" y="3470633"/>
            <a:ext cx="0" cy="6492240"/>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363885" y="9568920"/>
            <a:ext cx="3920859" cy="572861"/>
            <a:chOff x="0" y="0"/>
            <a:chExt cx="1032654" cy="150877"/>
          </a:xfrm>
        </p:grpSpPr>
        <p:sp>
          <p:nvSpPr>
            <p:cNvPr name="Freeform 10" id="10"/>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1" id="11"/>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336748" y="2844264"/>
            <a:ext cx="13228439" cy="7042785"/>
          </a:xfrm>
          <a:prstGeom prst="rect">
            <a:avLst/>
          </a:prstGeom>
        </p:spPr>
        <p:txBody>
          <a:bodyPr anchor="t" rtlCol="false" tIns="0" lIns="0" bIns="0" rIns="0">
            <a:spAutoFit/>
          </a:bodyPr>
          <a:lstStyle/>
          <a:p>
            <a:pPr algn="l">
              <a:lnSpc>
                <a:spcPts val="2940"/>
              </a:lnSpc>
              <a:spcBef>
                <a:spcPct val="0"/>
              </a:spcBef>
            </a:pPr>
            <a:r>
              <a:rPr lang="en-US" b="true" sz="2100" spc="210">
                <a:solidFill>
                  <a:srgbClr val="000000"/>
                </a:solidFill>
                <a:latin typeface="Noto Sans Bold"/>
                <a:ea typeface="Noto Sans Bold"/>
                <a:cs typeface="Noto Sans Bold"/>
                <a:sym typeface="Noto Sans Bold"/>
              </a:rPr>
              <a:t>Xét phụ thuộc 8: CE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Vì: </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C⁺ = {C, A}=&gt; Không có G =&gt; E không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E⁺ = {E}=&gt; Không có G =&gt; C không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 Không có thuộc tính dư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ð Ta có phụ thuộc đã tối giản vế trái là:</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 {AB → C, C → A, BC → D, ACD → B, D → E, D → G, BE → C, CG → B, CG → D, CE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Bước 3: Loại bỏ các phụ thuộc hàm dư thừa</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 </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 → A (vì C → A có thể suy ra từ chính nó)</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BC → D (vì BC → D có thể suy ra từ B → C và C → D)</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ACD → B (vì ACD → B có thể suy ra từ A → B)</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D → G (vì D → G có thể suy ra từ D → E và E → G)</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BE → C (vì BE → C có thể suy ra từ B → C)</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CG → B (vì CG → B có thể suy ra từ C → A và A → B)</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Loại bỏ CG → D (vì CG → D có thể suy ra từ C → A, A → B và B → D)</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còn lại các phụ thuộc sau:</a:t>
            </a:r>
          </a:p>
          <a:p>
            <a:pPr algn="l">
              <a:lnSpc>
                <a:spcPts val="2940"/>
              </a:lnSpc>
              <a:spcBef>
                <a:spcPct val="0"/>
              </a:spcBef>
            </a:pPr>
            <a:r>
              <a:rPr lang="en-US" b="true" sz="2100" spc="210">
                <a:solidFill>
                  <a:srgbClr val="000000"/>
                </a:solidFill>
                <a:latin typeface="Noto Sans Bold"/>
                <a:ea typeface="Noto Sans Bold"/>
                <a:cs typeface="Noto Sans Bold"/>
                <a:sym typeface="Noto Sans Bold"/>
              </a:rPr>
              <a:t>G = { AB → C, D → E, CE → G}</a:t>
            </a:r>
          </a:p>
          <a:p>
            <a:pPr algn="ctr">
              <a:lnSpc>
                <a:spcPts val="2940"/>
              </a:lnSpc>
              <a:spcBef>
                <a:spcPct val="0"/>
              </a:spcBef>
            </a:pPr>
            <a:r>
              <a:rPr lang="en-US" b="true" sz="2100" spc="210">
                <a:solidFill>
                  <a:srgbClr val="000000"/>
                </a:solidFill>
                <a:latin typeface="Noto Sans Bold"/>
                <a:ea typeface="Noto Sans Bold"/>
                <a:cs typeface="Noto Sans Bold"/>
                <a:sym typeface="Noto Sans Bold"/>
              </a:rPr>
              <a:t>⇒ G là phủ tối thiểu của F</a:t>
            </a:r>
          </a:p>
        </p:txBody>
      </p:sp>
      <p:sp>
        <p:nvSpPr>
          <p:cNvPr name="AutoShape 4" id="4"/>
          <p:cNvSpPr/>
          <p:nvPr/>
        </p:nvSpPr>
        <p:spPr>
          <a:xfrm>
            <a:off x="11795760" y="9668018"/>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flipV="true">
            <a:off x="17670384" y="4265608"/>
            <a:ext cx="0" cy="649224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4565187" y="432370"/>
            <a:ext cx="2695699" cy="3294744"/>
          </a:xfrm>
          <a:custGeom>
            <a:avLst/>
            <a:gdLst/>
            <a:ahLst/>
            <a:cxnLst/>
            <a:rect r="r" b="b" t="t" l="l"/>
            <a:pathLst>
              <a:path h="3294744" w="2695699">
                <a:moveTo>
                  <a:pt x="0" y="0"/>
                </a:moveTo>
                <a:lnTo>
                  <a:pt x="2695700" y="0"/>
                </a:lnTo>
                <a:lnTo>
                  <a:pt x="2695700" y="3294744"/>
                </a:lnTo>
                <a:lnTo>
                  <a:pt x="0" y="3294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36748" y="990600"/>
            <a:ext cx="7065725" cy="1589210"/>
          </a:xfrm>
          <a:prstGeom prst="rect">
            <a:avLst/>
          </a:prstGeom>
        </p:spPr>
        <p:txBody>
          <a:bodyPr anchor="t" rtlCol="false" tIns="0" lIns="0" bIns="0" rIns="0">
            <a:spAutoFit/>
          </a:bodyPr>
          <a:lstStyle/>
          <a:p>
            <a:pPr algn="l">
              <a:lnSpc>
                <a:spcPts val="3183"/>
              </a:lnSpc>
              <a:spcBef>
                <a:spcPct val="0"/>
              </a:spcBef>
            </a:pPr>
            <a:r>
              <a:rPr lang="en-US" b="true" sz="2273" spc="227">
                <a:solidFill>
                  <a:srgbClr val="000000"/>
                </a:solidFill>
                <a:latin typeface="Noto Sans Bold"/>
                <a:ea typeface="Noto Sans Bold"/>
                <a:cs typeface="Noto Sans Bold"/>
                <a:sym typeface="Noto Sans Bold"/>
              </a:rPr>
              <a:t>Xét phụ thuộc 7: CE → A</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Vì: </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C⁺ = {C, A} =&gt; Không có A =&gt; E không thừa</a:t>
            </a:r>
          </a:p>
          <a:p>
            <a:pPr algn="l">
              <a:lnSpc>
                <a:spcPts val="3183"/>
              </a:lnSpc>
              <a:spcBef>
                <a:spcPct val="0"/>
              </a:spcBef>
            </a:pPr>
            <a:r>
              <a:rPr lang="en-US" b="true" sz="2273" spc="227">
                <a:solidFill>
                  <a:srgbClr val="000000"/>
                </a:solidFill>
                <a:latin typeface="Noto Sans Bold"/>
                <a:ea typeface="Noto Sans Bold"/>
                <a:cs typeface="Noto Sans Bold"/>
                <a:sym typeface="Noto Sans Bold"/>
              </a:rPr>
              <a:t>E+ = {E} =&gt; Không có A =&gt; C không thừa</a:t>
            </a:r>
          </a:p>
        </p:txBody>
      </p:sp>
      <p:grpSp>
        <p:nvGrpSpPr>
          <p:cNvPr name="Group 8" id="8"/>
          <p:cNvGrpSpPr/>
          <p:nvPr/>
        </p:nvGrpSpPr>
        <p:grpSpPr>
          <a:xfrm rot="0">
            <a:off x="13575899" y="9714139"/>
            <a:ext cx="3920859" cy="572861"/>
            <a:chOff x="0" y="0"/>
            <a:chExt cx="1032654" cy="150877"/>
          </a:xfrm>
        </p:grpSpPr>
        <p:sp>
          <p:nvSpPr>
            <p:cNvPr name="Freeform 9" id="9"/>
            <p:cNvSpPr/>
            <p:nvPr/>
          </p:nvSpPr>
          <p:spPr>
            <a:xfrm flipH="false" flipV="false" rot="0">
              <a:off x="0" y="0"/>
              <a:ext cx="1032654" cy="150877"/>
            </a:xfrm>
            <a:custGeom>
              <a:avLst/>
              <a:gdLst/>
              <a:ahLst/>
              <a:cxnLst/>
              <a:rect r="r" b="b" t="t" l="l"/>
              <a:pathLst>
                <a:path h="150877" w="1032654">
                  <a:moveTo>
                    <a:pt x="29618" y="0"/>
                  </a:moveTo>
                  <a:lnTo>
                    <a:pt x="1003036" y="0"/>
                  </a:lnTo>
                  <a:cubicBezTo>
                    <a:pt x="1010891" y="0"/>
                    <a:pt x="1018425" y="3120"/>
                    <a:pt x="1023979" y="8675"/>
                  </a:cubicBezTo>
                  <a:cubicBezTo>
                    <a:pt x="1029534" y="14229"/>
                    <a:pt x="1032654" y="21763"/>
                    <a:pt x="1032654" y="29618"/>
                  </a:cubicBezTo>
                  <a:lnTo>
                    <a:pt x="1032654" y="121259"/>
                  </a:lnTo>
                  <a:cubicBezTo>
                    <a:pt x="1032654" y="129114"/>
                    <a:pt x="1029534" y="136647"/>
                    <a:pt x="1023979" y="142202"/>
                  </a:cubicBezTo>
                  <a:cubicBezTo>
                    <a:pt x="1018425" y="147756"/>
                    <a:pt x="1010891" y="150877"/>
                    <a:pt x="1003036" y="150877"/>
                  </a:cubicBezTo>
                  <a:lnTo>
                    <a:pt x="29618" y="150877"/>
                  </a:lnTo>
                  <a:cubicBezTo>
                    <a:pt x="21763" y="150877"/>
                    <a:pt x="14229" y="147756"/>
                    <a:pt x="8675" y="142202"/>
                  </a:cubicBezTo>
                  <a:cubicBezTo>
                    <a:pt x="3120" y="136647"/>
                    <a:pt x="0" y="129114"/>
                    <a:pt x="0" y="121259"/>
                  </a:cubicBezTo>
                  <a:lnTo>
                    <a:pt x="0" y="29618"/>
                  </a:lnTo>
                  <a:cubicBezTo>
                    <a:pt x="0" y="21763"/>
                    <a:pt x="3120" y="14229"/>
                    <a:pt x="8675" y="8675"/>
                  </a:cubicBezTo>
                  <a:cubicBezTo>
                    <a:pt x="14229" y="3120"/>
                    <a:pt x="21763" y="0"/>
                    <a:pt x="29618" y="0"/>
                  </a:cubicBezTo>
                  <a:close/>
                </a:path>
              </a:pathLst>
            </a:custGeom>
            <a:solidFill>
              <a:srgbClr val="EDD6AC"/>
            </a:solidFill>
          </p:spPr>
        </p:sp>
        <p:sp>
          <p:nvSpPr>
            <p:cNvPr name="TextBox 10" id="10"/>
            <p:cNvSpPr txBox="true"/>
            <p:nvPr/>
          </p:nvSpPr>
          <p:spPr>
            <a:xfrm>
              <a:off x="0" y="-38100"/>
              <a:ext cx="1032654" cy="188977"/>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TRẦN THỊ NGỌC MY</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45688" y="141528"/>
            <a:ext cx="11868031" cy="2462529"/>
          </a:xfrm>
          <a:prstGeom prst="rect">
            <a:avLst/>
          </a:prstGeom>
        </p:spPr>
        <p:txBody>
          <a:bodyPr anchor="t" rtlCol="false" tIns="0" lIns="0" bIns="0" rIns="0">
            <a:spAutoFit/>
          </a:bodyPr>
          <a:lstStyle/>
          <a:p>
            <a:pPr algn="l">
              <a:lnSpc>
                <a:spcPts val="3920"/>
              </a:lnSpc>
              <a:spcBef>
                <a:spcPct val="0"/>
              </a:spcBef>
            </a:pPr>
            <a:r>
              <a:rPr lang="en-US" b="true" sz="2800">
                <a:solidFill>
                  <a:srgbClr val="FF3131"/>
                </a:solidFill>
                <a:latin typeface="Lora Bold"/>
                <a:ea typeface="Lora Bold"/>
                <a:cs typeface="Lora Bold"/>
                <a:sym typeface="Lora Bold"/>
              </a:rPr>
              <a:t> 11/ Xác định phủ tối thiểu của các tập phụ thuộc hàm sau: </a:t>
            </a:r>
          </a:p>
          <a:p>
            <a:pPr algn="l">
              <a:lnSpc>
                <a:spcPts val="3920"/>
              </a:lnSpc>
              <a:spcBef>
                <a:spcPct val="0"/>
              </a:spcBef>
            </a:pPr>
            <a:r>
              <a:rPr lang="en-US" b="true" sz="2800">
                <a:solidFill>
                  <a:srgbClr val="FF3131"/>
                </a:solidFill>
                <a:latin typeface="Lora Bold"/>
                <a:ea typeface="Lora Bold"/>
                <a:cs typeface="Lora Bold"/>
                <a:sym typeface="Lora Bold"/>
              </a:rPr>
              <a:t>a) Q1(ABCDEGH) F₁={A→ H,AB→C,BC→D;G→B} </a:t>
            </a:r>
          </a:p>
          <a:p>
            <a:pPr algn="l">
              <a:lnSpc>
                <a:spcPts val="3920"/>
              </a:lnSpc>
              <a:spcBef>
                <a:spcPct val="0"/>
              </a:spcBef>
            </a:pPr>
            <a:r>
              <a:rPr lang="en-US" b="true" sz="2800">
                <a:solidFill>
                  <a:srgbClr val="FF3131"/>
                </a:solidFill>
                <a:latin typeface="Lora Bold"/>
                <a:ea typeface="Lora Bold"/>
                <a:cs typeface="Lora Bold"/>
                <a:sym typeface="Lora Bold"/>
              </a:rPr>
              <a:t>b) Q2(ABCSXYZ) F₂={S→A;AX→B;S→B;BY→C;CZ→X}</a:t>
            </a:r>
          </a:p>
          <a:p>
            <a:pPr algn="l">
              <a:lnSpc>
                <a:spcPts val="3920"/>
              </a:lnSpc>
              <a:spcBef>
                <a:spcPct val="0"/>
              </a:spcBef>
            </a:pPr>
            <a:r>
              <a:rPr lang="en-US" b="true" sz="2800">
                <a:solidFill>
                  <a:srgbClr val="FF3131"/>
                </a:solidFill>
                <a:latin typeface="Lora Bold"/>
                <a:ea typeface="Lora Bold"/>
                <a:cs typeface="Lora Bold"/>
                <a:sym typeface="Lora Bold"/>
              </a:rPr>
              <a:t> c) Q3(ABCDEGHIJ) F₃={BG→D;G→J;AI→C;CE→H;BD→G;JH→A; D→I } </a:t>
            </a:r>
          </a:p>
          <a:p>
            <a:pPr algn="l">
              <a:lnSpc>
                <a:spcPts val="3920"/>
              </a:lnSpc>
              <a:spcBef>
                <a:spcPct val="0"/>
              </a:spcBef>
            </a:pPr>
            <a:r>
              <a:rPr lang="en-US" b="true" sz="2800">
                <a:solidFill>
                  <a:srgbClr val="FF3131"/>
                </a:solidFill>
                <a:latin typeface="Lora Bold"/>
                <a:ea typeface="Lora Bold"/>
                <a:cs typeface="Lora Bold"/>
                <a:sym typeface="Lora Bold"/>
              </a:rPr>
              <a:t>d) Q4(ABCDEGHIJ) F₄={BH→I;GC→A;I→J;AE→G;D→B;I→H}</a:t>
            </a:r>
          </a:p>
        </p:txBody>
      </p:sp>
      <p:sp>
        <p:nvSpPr>
          <p:cNvPr name="TextBox 4" id="4"/>
          <p:cNvSpPr txBox="true"/>
          <p:nvPr/>
        </p:nvSpPr>
        <p:spPr>
          <a:xfrm rot="0">
            <a:off x="587194" y="2738501"/>
            <a:ext cx="14692486" cy="7548499"/>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Lora Bold"/>
                <a:ea typeface="Lora Bold"/>
                <a:cs typeface="Lora Bold"/>
                <a:sym typeface="Lora Bold"/>
              </a:rPr>
              <a:t>a) Q1(ABCDEGH) </a:t>
            </a:r>
          </a:p>
          <a:p>
            <a:pPr algn="l">
              <a:lnSpc>
                <a:spcPts val="3360"/>
              </a:lnSpc>
              <a:spcBef>
                <a:spcPct val="0"/>
              </a:spcBef>
            </a:pPr>
            <a:r>
              <a:rPr lang="en-US" b="true" sz="2400">
                <a:solidFill>
                  <a:srgbClr val="000000"/>
                </a:solidFill>
                <a:latin typeface="Lora Bold"/>
                <a:ea typeface="Lora Bold"/>
                <a:cs typeface="Lora Bold"/>
                <a:sym typeface="Lora Bold"/>
              </a:rPr>
              <a:t>F₁={A→ H,AB→C,BC→D;G→B} </a:t>
            </a:r>
          </a:p>
          <a:p>
            <a:pPr algn="l">
              <a:lnSpc>
                <a:spcPts val="3360"/>
              </a:lnSpc>
              <a:spcBef>
                <a:spcPct val="0"/>
              </a:spcBef>
            </a:pPr>
            <a:r>
              <a:rPr lang="en-US" b="true" sz="2400">
                <a:solidFill>
                  <a:srgbClr val="000000"/>
                </a:solidFill>
                <a:latin typeface="Lora Bold"/>
                <a:ea typeface="Lora Bold"/>
                <a:cs typeface="Lora Bold"/>
                <a:sym typeface="Lora Bold"/>
              </a:rPr>
              <a:t>Xét từng phụ thuộc: </a:t>
            </a:r>
          </a:p>
          <a:p>
            <a:pPr algn="l">
              <a:lnSpc>
                <a:spcPts val="3360"/>
              </a:lnSpc>
              <a:spcBef>
                <a:spcPct val="0"/>
              </a:spcBef>
            </a:pPr>
            <a:r>
              <a:rPr lang="en-US" b="true" sz="2400">
                <a:solidFill>
                  <a:srgbClr val="000000"/>
                </a:solidFill>
                <a:latin typeface="Lora Bold"/>
                <a:ea typeface="Lora Bold"/>
                <a:cs typeface="Lora Bold"/>
                <a:sym typeface="Lora Bold"/>
              </a:rPr>
              <a:t> A → H Không thể suy từ cái nào khác ⇒ giữ. </a:t>
            </a:r>
          </a:p>
          <a:p>
            <a:pPr algn="l">
              <a:lnSpc>
                <a:spcPts val="3360"/>
              </a:lnSpc>
              <a:spcBef>
                <a:spcPct val="0"/>
              </a:spcBef>
            </a:pPr>
            <a:r>
              <a:rPr lang="en-US" b="true" sz="2400">
                <a:solidFill>
                  <a:srgbClr val="000000"/>
                </a:solidFill>
                <a:latin typeface="Lora Bold"/>
                <a:ea typeface="Lora Bold"/>
                <a:cs typeface="Lora Bold"/>
                <a:sym typeface="Lora Bold"/>
              </a:rPr>
              <a:t> AB → C ,kiểm tra A hoặc B có thể suy ra C hay không ( A → H, G → B, BC → D ) Không suy ra C ⇒ giữ. </a:t>
            </a:r>
          </a:p>
          <a:p>
            <a:pPr algn="l">
              <a:lnSpc>
                <a:spcPts val="3360"/>
              </a:lnSpc>
              <a:spcBef>
                <a:spcPct val="0"/>
              </a:spcBef>
            </a:pPr>
            <a:r>
              <a:rPr lang="en-US" b="true" sz="2400">
                <a:solidFill>
                  <a:srgbClr val="000000"/>
                </a:solidFill>
                <a:latin typeface="Lora Bold"/>
                <a:ea typeface="Lora Bold"/>
                <a:cs typeface="Lora Bold"/>
                <a:sym typeface="Lora Bold"/>
              </a:rPr>
              <a:t> BC → D Không thể loại vì không có cách nào khác suy ra D ⇒ giữ. </a:t>
            </a:r>
          </a:p>
          <a:p>
            <a:pPr algn="l">
              <a:lnSpc>
                <a:spcPts val="3360"/>
              </a:lnSpc>
              <a:spcBef>
                <a:spcPct val="0"/>
              </a:spcBef>
            </a:pPr>
            <a:r>
              <a:rPr lang="en-US" b="true" sz="2400">
                <a:solidFill>
                  <a:srgbClr val="000000"/>
                </a:solidFill>
                <a:latin typeface="Lora Bold"/>
                <a:ea typeface="Lora Bold"/>
                <a:cs typeface="Lora Bold"/>
                <a:sym typeface="Lora Bold"/>
              </a:rPr>
              <a:t> G → B Độc lập ⇒ giữ.</a:t>
            </a:r>
          </a:p>
          <a:p>
            <a:pPr algn="l">
              <a:lnSpc>
                <a:spcPts val="3360"/>
              </a:lnSpc>
              <a:spcBef>
                <a:spcPct val="0"/>
              </a:spcBef>
            </a:pPr>
            <a:r>
              <a:rPr lang="en-US" b="true" sz="2400">
                <a:solidFill>
                  <a:srgbClr val="000000"/>
                </a:solidFill>
                <a:latin typeface="Lora Bold"/>
                <a:ea typeface="Lora Bold"/>
                <a:cs typeface="Lora Bold"/>
                <a:sym typeface="Lora Bold"/>
              </a:rPr>
              <a:t> =&gt; Phủ tối thiểu F1: {A→ H,AB→C,BC→D;G→B} </a:t>
            </a:r>
          </a:p>
          <a:p>
            <a:pPr algn="l">
              <a:lnSpc>
                <a:spcPts val="3360"/>
              </a:lnSpc>
              <a:spcBef>
                <a:spcPct val="0"/>
              </a:spcBef>
            </a:pPr>
          </a:p>
          <a:p>
            <a:pPr algn="l">
              <a:lnSpc>
                <a:spcPts val="3360"/>
              </a:lnSpc>
              <a:spcBef>
                <a:spcPct val="0"/>
              </a:spcBef>
            </a:pPr>
            <a:r>
              <a:rPr lang="en-US" b="true" sz="2400">
                <a:solidFill>
                  <a:srgbClr val="000000"/>
                </a:solidFill>
                <a:latin typeface="Lora Bold"/>
                <a:ea typeface="Lora Bold"/>
                <a:cs typeface="Lora Bold"/>
                <a:sym typeface="Lora Bold"/>
              </a:rPr>
              <a:t> b) Q2(ABCSXYZ)</a:t>
            </a:r>
          </a:p>
          <a:p>
            <a:pPr algn="l">
              <a:lnSpc>
                <a:spcPts val="3360"/>
              </a:lnSpc>
              <a:spcBef>
                <a:spcPct val="0"/>
              </a:spcBef>
            </a:pPr>
            <a:r>
              <a:rPr lang="en-US" b="true" sz="2400">
                <a:solidFill>
                  <a:srgbClr val="000000"/>
                </a:solidFill>
                <a:latin typeface="Lora Bold"/>
                <a:ea typeface="Lora Bold"/>
                <a:cs typeface="Lora Bold"/>
                <a:sym typeface="Lora Bold"/>
              </a:rPr>
              <a:t> F₂={S→A;AX→B;S→B;BY→C;CZ→X} </a:t>
            </a:r>
          </a:p>
          <a:p>
            <a:pPr algn="l">
              <a:lnSpc>
                <a:spcPts val="3360"/>
              </a:lnSpc>
              <a:spcBef>
                <a:spcPct val="0"/>
              </a:spcBef>
            </a:pPr>
            <a:r>
              <a:rPr lang="en-US" b="true" sz="2400">
                <a:solidFill>
                  <a:srgbClr val="000000"/>
                </a:solidFill>
                <a:latin typeface="Lora Bold"/>
                <a:ea typeface="Lora Bold"/>
                <a:cs typeface="Lora Bold"/>
                <a:sym typeface="Lora Bold"/>
              </a:rPr>
              <a:t> Loại phụ thuộc dư</a:t>
            </a:r>
          </a:p>
          <a:p>
            <a:pPr algn="l">
              <a:lnSpc>
                <a:spcPts val="3360"/>
              </a:lnSpc>
              <a:spcBef>
                <a:spcPct val="0"/>
              </a:spcBef>
            </a:pPr>
            <a:r>
              <a:rPr lang="en-US" b="true" sz="2400">
                <a:solidFill>
                  <a:srgbClr val="000000"/>
                </a:solidFill>
                <a:latin typeface="Lora Bold"/>
                <a:ea typeface="Lora Bold"/>
                <a:cs typeface="Lora Bold"/>
                <a:sym typeface="Lora Bold"/>
              </a:rPr>
              <a:t> - S → A và S → B ⇒ S → AB</a:t>
            </a:r>
          </a:p>
          <a:p>
            <a:pPr algn="l">
              <a:lnSpc>
                <a:spcPts val="3360"/>
              </a:lnSpc>
              <a:spcBef>
                <a:spcPct val="0"/>
              </a:spcBef>
            </a:pPr>
            <a:r>
              <a:rPr lang="en-US" b="true" sz="2400">
                <a:solidFill>
                  <a:srgbClr val="000000"/>
                </a:solidFill>
                <a:latin typeface="Lora Bold"/>
                <a:ea typeface="Lora Bold"/>
                <a:cs typeface="Lora Bold"/>
                <a:sym typeface="Lora Bold"/>
              </a:rPr>
              <a:t> - AX → B dư vì nếu S → B thì không cần AX → B ( Loại AX → B )</a:t>
            </a:r>
          </a:p>
          <a:p>
            <a:pPr algn="l">
              <a:lnSpc>
                <a:spcPts val="3360"/>
              </a:lnSpc>
              <a:spcBef>
                <a:spcPct val="0"/>
              </a:spcBef>
            </a:pPr>
            <a:r>
              <a:rPr lang="en-US" b="true" sz="2400">
                <a:solidFill>
                  <a:srgbClr val="000000"/>
                </a:solidFill>
                <a:latin typeface="Lora Bold"/>
                <a:ea typeface="Lora Bold"/>
                <a:cs typeface="Lora Bold"/>
                <a:sym typeface="Lora Bold"/>
              </a:rPr>
              <a:t> Rút gọn vế trái.</a:t>
            </a:r>
          </a:p>
          <a:p>
            <a:pPr algn="l">
              <a:lnSpc>
                <a:spcPts val="3360"/>
              </a:lnSpc>
              <a:spcBef>
                <a:spcPct val="0"/>
              </a:spcBef>
            </a:pPr>
            <a:r>
              <a:rPr lang="en-US" b="true" sz="2400">
                <a:solidFill>
                  <a:srgbClr val="000000"/>
                </a:solidFill>
                <a:latin typeface="Lora Bold"/>
                <a:ea typeface="Lora Bold"/>
                <a:cs typeface="Lora Bold"/>
                <a:sym typeface="Lora Bold"/>
              </a:rPr>
              <a:t> BY → C: ⇒ giữ</a:t>
            </a:r>
          </a:p>
          <a:p>
            <a:pPr algn="l">
              <a:lnSpc>
                <a:spcPts val="3360"/>
              </a:lnSpc>
              <a:spcBef>
                <a:spcPct val="0"/>
              </a:spcBef>
            </a:pPr>
            <a:r>
              <a:rPr lang="en-US" b="true" sz="2400">
                <a:solidFill>
                  <a:srgbClr val="000000"/>
                </a:solidFill>
                <a:latin typeface="Lora Bold"/>
                <a:ea typeface="Lora Bold"/>
                <a:cs typeface="Lora Bold"/>
                <a:sym typeface="Lora Bold"/>
              </a:rPr>
              <a:t> CZ → X: không rút được</a:t>
            </a:r>
          </a:p>
          <a:p>
            <a:pPr algn="l">
              <a:lnSpc>
                <a:spcPts val="3360"/>
              </a:lnSpc>
              <a:spcBef>
                <a:spcPct val="0"/>
              </a:spcBef>
            </a:pPr>
            <a:r>
              <a:rPr lang="en-US" b="true" sz="2400">
                <a:solidFill>
                  <a:srgbClr val="000000"/>
                </a:solidFill>
                <a:latin typeface="Lora Bold"/>
                <a:ea typeface="Lora Bold"/>
                <a:cs typeface="Lora Bold"/>
                <a:sym typeface="Lora Bold"/>
              </a:rPr>
              <a:t> Phủ tối thiểu F₂: { S → A, S → B, BY → C, CZ → X }</a:t>
            </a:r>
          </a:p>
        </p:txBody>
      </p:sp>
      <p:sp>
        <p:nvSpPr>
          <p:cNvPr name="TextBox 5" id="5"/>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543044" y="132981"/>
            <a:ext cx="10552866" cy="10035831"/>
          </a:xfrm>
          <a:prstGeom prst="rect">
            <a:avLst/>
          </a:prstGeom>
        </p:spPr>
        <p:txBody>
          <a:bodyPr anchor="t" rtlCol="false" tIns="0" lIns="0" bIns="0" rIns="0">
            <a:spAutoFit/>
          </a:bodyPr>
          <a:lstStyle/>
          <a:p>
            <a:pPr algn="l">
              <a:lnSpc>
                <a:spcPts val="3343"/>
              </a:lnSpc>
              <a:spcBef>
                <a:spcPct val="0"/>
              </a:spcBef>
            </a:pPr>
            <a:r>
              <a:rPr lang="en-US" b="true" sz="2388">
                <a:solidFill>
                  <a:srgbClr val="000000"/>
                </a:solidFill>
                <a:latin typeface="Lora Bold"/>
                <a:ea typeface="Lora Bold"/>
                <a:cs typeface="Lora Bold"/>
                <a:sym typeface="Lora Bold"/>
              </a:rPr>
              <a:t>c) Q3(ABCDEGHIJ) </a:t>
            </a:r>
          </a:p>
          <a:p>
            <a:pPr algn="l">
              <a:lnSpc>
                <a:spcPts val="3343"/>
              </a:lnSpc>
              <a:spcBef>
                <a:spcPct val="0"/>
              </a:spcBef>
            </a:pPr>
            <a:r>
              <a:rPr lang="en-US" b="true" sz="2388">
                <a:solidFill>
                  <a:srgbClr val="000000"/>
                </a:solidFill>
                <a:latin typeface="Lora Bold"/>
                <a:ea typeface="Lora Bold"/>
                <a:cs typeface="Lora Bold"/>
                <a:sym typeface="Lora Bold"/>
              </a:rPr>
              <a:t>F₃={BG→D;G→J;AI→C;CE→H;BD→G;JH→A; D→I } </a:t>
            </a:r>
          </a:p>
          <a:p>
            <a:pPr algn="l">
              <a:lnSpc>
                <a:spcPts val="3343"/>
              </a:lnSpc>
              <a:spcBef>
                <a:spcPct val="0"/>
              </a:spcBef>
            </a:pPr>
            <a:r>
              <a:rPr lang="en-US" b="true" sz="2388">
                <a:solidFill>
                  <a:srgbClr val="000000"/>
                </a:solidFill>
                <a:latin typeface="Lora Bold"/>
                <a:ea typeface="Lora Bold"/>
                <a:cs typeface="Lora Bold"/>
                <a:sym typeface="Lora Bold"/>
              </a:rPr>
              <a:t> Loại phụ thuộc dư.</a:t>
            </a:r>
          </a:p>
          <a:p>
            <a:pPr algn="l">
              <a:lnSpc>
                <a:spcPts val="3343"/>
              </a:lnSpc>
              <a:spcBef>
                <a:spcPct val="0"/>
              </a:spcBef>
            </a:pPr>
            <a:r>
              <a:rPr lang="en-US" b="true" sz="2388">
                <a:solidFill>
                  <a:srgbClr val="000000"/>
                </a:solidFill>
                <a:latin typeface="Lora Bold"/>
                <a:ea typeface="Lora Bold"/>
                <a:cs typeface="Lora Bold"/>
                <a:sym typeface="Lora Bold"/>
              </a:rPr>
              <a:t> - BG → D, G → J, AI → C, CE → H, BD → G, JH → A, D → I</a:t>
            </a:r>
          </a:p>
          <a:p>
            <a:pPr algn="l">
              <a:lnSpc>
                <a:spcPts val="3343"/>
              </a:lnSpc>
              <a:spcBef>
                <a:spcPct val="0"/>
              </a:spcBef>
            </a:pPr>
            <a:r>
              <a:rPr lang="en-US" b="true" sz="2388">
                <a:solidFill>
                  <a:srgbClr val="000000"/>
                </a:solidFill>
                <a:latin typeface="Lora Bold"/>
                <a:ea typeface="Lora Bold"/>
                <a:cs typeface="Lora Bold"/>
                <a:sym typeface="Lora Bold"/>
              </a:rPr>
              <a:t> Không có phụ thuộc nào có thể được suy ra từ các cái khác ⇒ giữ nguyên</a:t>
            </a:r>
          </a:p>
          <a:p>
            <a:pPr algn="l">
              <a:lnSpc>
                <a:spcPts val="3343"/>
              </a:lnSpc>
              <a:spcBef>
                <a:spcPct val="0"/>
              </a:spcBef>
            </a:pPr>
            <a:r>
              <a:rPr lang="en-US" b="true" sz="2388">
                <a:solidFill>
                  <a:srgbClr val="000000"/>
                </a:solidFill>
                <a:latin typeface="Lora Bold"/>
                <a:ea typeface="Lora Bold"/>
                <a:cs typeface="Lora Bold"/>
                <a:sym typeface="Lora Bold"/>
              </a:rPr>
              <a:t>Rút gọn vế trái</a:t>
            </a:r>
          </a:p>
          <a:p>
            <a:pPr algn="l">
              <a:lnSpc>
                <a:spcPts val="3343"/>
              </a:lnSpc>
              <a:spcBef>
                <a:spcPct val="0"/>
              </a:spcBef>
            </a:pPr>
            <a:r>
              <a:rPr lang="en-US" b="true" sz="2388">
                <a:solidFill>
                  <a:srgbClr val="000000"/>
                </a:solidFill>
                <a:latin typeface="Lora Bold"/>
                <a:ea typeface="Lora Bold"/>
                <a:cs typeface="Lora Bold"/>
                <a:sym typeface="Lora Bold"/>
              </a:rPr>
              <a:t> BG → D: bỏ B hoặc G đều không đủ ⇒ giữ</a:t>
            </a:r>
          </a:p>
          <a:p>
            <a:pPr algn="l">
              <a:lnSpc>
                <a:spcPts val="3343"/>
              </a:lnSpc>
              <a:spcBef>
                <a:spcPct val="0"/>
              </a:spcBef>
            </a:pPr>
            <a:r>
              <a:rPr lang="en-US" b="true" sz="2388">
                <a:solidFill>
                  <a:srgbClr val="000000"/>
                </a:solidFill>
                <a:latin typeface="Lora Bold"/>
                <a:ea typeface="Lora Bold"/>
                <a:cs typeface="Lora Bold"/>
                <a:sym typeface="Lora Bold"/>
              </a:rPr>
              <a:t> AI → C: không rút được</a:t>
            </a:r>
          </a:p>
          <a:p>
            <a:pPr algn="l">
              <a:lnSpc>
                <a:spcPts val="3343"/>
              </a:lnSpc>
              <a:spcBef>
                <a:spcPct val="0"/>
              </a:spcBef>
            </a:pPr>
            <a:r>
              <a:rPr lang="en-US" b="true" sz="2388">
                <a:solidFill>
                  <a:srgbClr val="000000"/>
                </a:solidFill>
                <a:latin typeface="Lora Bold"/>
                <a:ea typeface="Lora Bold"/>
                <a:cs typeface="Lora Bold"/>
                <a:sym typeface="Lora Bold"/>
              </a:rPr>
              <a:t> BD → G: không rút được</a:t>
            </a:r>
          </a:p>
          <a:p>
            <a:pPr algn="l">
              <a:lnSpc>
                <a:spcPts val="3343"/>
              </a:lnSpc>
              <a:spcBef>
                <a:spcPct val="0"/>
              </a:spcBef>
            </a:pPr>
            <a:r>
              <a:rPr lang="en-US" b="true" sz="2388">
                <a:solidFill>
                  <a:srgbClr val="000000"/>
                </a:solidFill>
                <a:latin typeface="Lora Bold"/>
                <a:ea typeface="Lora Bold"/>
                <a:cs typeface="Lora Bold"/>
                <a:sym typeface="Lora Bold"/>
              </a:rPr>
              <a:t> JH → A: không rút được</a:t>
            </a:r>
          </a:p>
          <a:p>
            <a:pPr algn="l">
              <a:lnSpc>
                <a:spcPts val="3343"/>
              </a:lnSpc>
              <a:spcBef>
                <a:spcPct val="0"/>
              </a:spcBef>
            </a:pPr>
            <a:r>
              <a:rPr lang="en-US" b="true" sz="2388">
                <a:solidFill>
                  <a:srgbClr val="000000"/>
                </a:solidFill>
                <a:latin typeface="Lora Bold"/>
                <a:ea typeface="Lora Bold"/>
                <a:cs typeface="Lora Bold"/>
                <a:sym typeface="Lora Bold"/>
              </a:rPr>
              <a:t> Phủ tối thiểu F₃: </a:t>
            </a:r>
          </a:p>
          <a:p>
            <a:pPr algn="l">
              <a:lnSpc>
                <a:spcPts val="3343"/>
              </a:lnSpc>
              <a:spcBef>
                <a:spcPct val="0"/>
              </a:spcBef>
            </a:pPr>
            <a:r>
              <a:rPr lang="en-US" b="true" sz="2388">
                <a:solidFill>
                  <a:srgbClr val="000000"/>
                </a:solidFill>
                <a:latin typeface="Lora Bold"/>
                <a:ea typeface="Lora Bold"/>
                <a:cs typeface="Lora Bold"/>
                <a:sym typeface="Lora Bold"/>
              </a:rPr>
              <a:t> { BG → D, G → J, AI → C, CE → H, BD → G, JH → A, D → I }</a:t>
            </a:r>
          </a:p>
          <a:p>
            <a:pPr algn="l">
              <a:lnSpc>
                <a:spcPts val="3343"/>
              </a:lnSpc>
              <a:spcBef>
                <a:spcPct val="0"/>
              </a:spcBef>
            </a:pPr>
          </a:p>
          <a:p>
            <a:pPr algn="l">
              <a:lnSpc>
                <a:spcPts val="3343"/>
              </a:lnSpc>
              <a:spcBef>
                <a:spcPct val="0"/>
              </a:spcBef>
            </a:pPr>
            <a:r>
              <a:rPr lang="en-US" b="true" sz="2388">
                <a:solidFill>
                  <a:srgbClr val="000000"/>
                </a:solidFill>
                <a:latin typeface="Lora Bold"/>
                <a:ea typeface="Lora Bold"/>
                <a:cs typeface="Lora Bold"/>
                <a:sym typeface="Lora Bold"/>
              </a:rPr>
              <a:t>d) Q4(ABCDEGHIJ) </a:t>
            </a:r>
          </a:p>
          <a:p>
            <a:pPr algn="l">
              <a:lnSpc>
                <a:spcPts val="3343"/>
              </a:lnSpc>
              <a:spcBef>
                <a:spcPct val="0"/>
              </a:spcBef>
            </a:pPr>
            <a:r>
              <a:rPr lang="en-US" b="true" sz="2388">
                <a:solidFill>
                  <a:srgbClr val="000000"/>
                </a:solidFill>
                <a:latin typeface="Lora Bold"/>
                <a:ea typeface="Lora Bold"/>
                <a:cs typeface="Lora Bold"/>
                <a:sym typeface="Lora Bold"/>
              </a:rPr>
              <a:t>F₄={BH→I;GC→A;I→J;AE→G;D→B;I→H}</a:t>
            </a:r>
          </a:p>
          <a:p>
            <a:pPr algn="l">
              <a:lnSpc>
                <a:spcPts val="3343"/>
              </a:lnSpc>
              <a:spcBef>
                <a:spcPct val="0"/>
              </a:spcBef>
            </a:pPr>
            <a:r>
              <a:rPr lang="en-US" b="true" sz="2388">
                <a:solidFill>
                  <a:srgbClr val="000000"/>
                </a:solidFill>
                <a:latin typeface="Lora Bold"/>
                <a:ea typeface="Lora Bold"/>
                <a:cs typeface="Lora Bold"/>
                <a:sym typeface="Lora Bold"/>
              </a:rPr>
              <a:t> Loại bỏ phụ thuộc dư:</a:t>
            </a:r>
          </a:p>
          <a:p>
            <a:pPr algn="l">
              <a:lnSpc>
                <a:spcPts val="3343"/>
              </a:lnSpc>
              <a:spcBef>
                <a:spcPct val="0"/>
              </a:spcBef>
            </a:pPr>
            <a:r>
              <a:rPr lang="en-US" b="true" sz="2388">
                <a:solidFill>
                  <a:srgbClr val="000000"/>
                </a:solidFill>
                <a:latin typeface="Lora Bold"/>
                <a:ea typeface="Lora Bold"/>
                <a:cs typeface="Lora Bold"/>
                <a:sym typeface="Lora Bold"/>
              </a:rPr>
              <a:t> I → H, I → J ⇒ không cái nào suy được từ cái kia</a:t>
            </a:r>
          </a:p>
          <a:p>
            <a:pPr algn="l">
              <a:lnSpc>
                <a:spcPts val="3343"/>
              </a:lnSpc>
              <a:spcBef>
                <a:spcPct val="0"/>
              </a:spcBef>
            </a:pPr>
            <a:r>
              <a:rPr lang="en-US" b="true" sz="2388">
                <a:solidFill>
                  <a:srgbClr val="000000"/>
                </a:solidFill>
                <a:latin typeface="Lora Bold"/>
                <a:ea typeface="Lora Bold"/>
                <a:cs typeface="Lora Bold"/>
                <a:sym typeface="Lora Bold"/>
              </a:rPr>
              <a:t> AE → G sinh G, độc lập</a:t>
            </a:r>
          </a:p>
          <a:p>
            <a:pPr algn="l">
              <a:lnSpc>
                <a:spcPts val="3343"/>
              </a:lnSpc>
              <a:spcBef>
                <a:spcPct val="0"/>
              </a:spcBef>
            </a:pPr>
            <a:r>
              <a:rPr lang="en-US" b="true" sz="2388">
                <a:solidFill>
                  <a:srgbClr val="000000"/>
                </a:solidFill>
                <a:latin typeface="Lora Bold"/>
                <a:ea typeface="Lora Bold"/>
                <a:cs typeface="Lora Bold"/>
                <a:sym typeface="Lora Bold"/>
              </a:rPr>
              <a:t> Tất cả đều giữ lại</a:t>
            </a:r>
          </a:p>
          <a:p>
            <a:pPr algn="l">
              <a:lnSpc>
                <a:spcPts val="3343"/>
              </a:lnSpc>
              <a:spcBef>
                <a:spcPct val="0"/>
              </a:spcBef>
            </a:pPr>
            <a:r>
              <a:rPr lang="en-US" b="true" sz="2388">
                <a:solidFill>
                  <a:srgbClr val="000000"/>
                </a:solidFill>
                <a:latin typeface="Lora Bold"/>
                <a:ea typeface="Lora Bold"/>
                <a:cs typeface="Lora Bold"/>
                <a:sym typeface="Lora Bold"/>
              </a:rPr>
              <a:t> Rút gọn vế trái:</a:t>
            </a:r>
          </a:p>
          <a:p>
            <a:pPr algn="l">
              <a:lnSpc>
                <a:spcPts val="3343"/>
              </a:lnSpc>
              <a:spcBef>
                <a:spcPct val="0"/>
              </a:spcBef>
            </a:pPr>
            <a:r>
              <a:rPr lang="en-US" b="true" sz="2388">
                <a:solidFill>
                  <a:srgbClr val="000000"/>
                </a:solidFill>
                <a:latin typeface="Lora Bold"/>
                <a:ea typeface="Lora Bold"/>
                <a:cs typeface="Lora Bold"/>
                <a:sym typeface="Lora Bold"/>
              </a:rPr>
              <a:t> BH → I: bỏ B hoặc H đều không đủ ⇒ giữ</a:t>
            </a:r>
          </a:p>
          <a:p>
            <a:pPr algn="l">
              <a:lnSpc>
                <a:spcPts val="3343"/>
              </a:lnSpc>
              <a:spcBef>
                <a:spcPct val="0"/>
              </a:spcBef>
            </a:pPr>
            <a:r>
              <a:rPr lang="en-US" b="true" sz="2388">
                <a:solidFill>
                  <a:srgbClr val="000000"/>
                </a:solidFill>
                <a:latin typeface="Lora Bold"/>
                <a:ea typeface="Lora Bold"/>
                <a:cs typeface="Lora Bold"/>
                <a:sym typeface="Lora Bold"/>
              </a:rPr>
              <a:t> GC → A, AE → G: không rút được</a:t>
            </a:r>
          </a:p>
          <a:p>
            <a:pPr algn="l">
              <a:lnSpc>
                <a:spcPts val="3343"/>
              </a:lnSpc>
              <a:spcBef>
                <a:spcPct val="0"/>
              </a:spcBef>
            </a:pPr>
            <a:r>
              <a:rPr lang="en-US" b="true" sz="2388">
                <a:solidFill>
                  <a:srgbClr val="000000"/>
                </a:solidFill>
                <a:latin typeface="Lora Bold"/>
                <a:ea typeface="Lora Bold"/>
                <a:cs typeface="Lora Bold"/>
                <a:sym typeface="Lora Bold"/>
              </a:rPr>
              <a:t> Phủ tối thiểu F₄⁺: </a:t>
            </a:r>
          </a:p>
          <a:p>
            <a:pPr algn="l">
              <a:lnSpc>
                <a:spcPts val="3343"/>
              </a:lnSpc>
              <a:spcBef>
                <a:spcPct val="0"/>
              </a:spcBef>
            </a:pPr>
            <a:r>
              <a:rPr lang="en-US" b="true" sz="2388">
                <a:solidFill>
                  <a:srgbClr val="000000"/>
                </a:solidFill>
                <a:latin typeface="Lora Bold"/>
                <a:ea typeface="Lora Bold"/>
                <a:cs typeface="Lora Bold"/>
                <a:sym typeface="Lora Bold"/>
              </a:rPr>
              <a:t> { BH → I, GC → A, I → J, AE → G, D → B, I → H }</a:t>
            </a:r>
          </a:p>
        </p:txBody>
      </p:sp>
      <p:sp>
        <p:nvSpPr>
          <p:cNvPr name="TextBox 4" id="4"/>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162726" y="61223"/>
            <a:ext cx="9962549" cy="693153"/>
          </a:xfrm>
          <a:prstGeom prst="rect">
            <a:avLst/>
          </a:prstGeom>
        </p:spPr>
        <p:txBody>
          <a:bodyPr anchor="t" rtlCol="false" tIns="0" lIns="0" bIns="0" rIns="0">
            <a:spAutoFit/>
          </a:bodyPr>
          <a:lstStyle/>
          <a:p>
            <a:pPr algn="ctr">
              <a:lnSpc>
                <a:spcPts val="5691"/>
              </a:lnSpc>
            </a:pPr>
            <a:r>
              <a:rPr lang="en-US" sz="4065">
                <a:solidFill>
                  <a:srgbClr val="000000"/>
                </a:solidFill>
                <a:latin typeface="Canva Sans"/>
                <a:ea typeface="Canva Sans"/>
                <a:cs typeface="Canva Sans"/>
                <a:sym typeface="Canva Sans"/>
              </a:rPr>
              <a:t>BÀI TẬP TỔNG HỢP</a:t>
            </a:r>
          </a:p>
        </p:txBody>
      </p:sp>
      <p:sp>
        <p:nvSpPr>
          <p:cNvPr name="TextBox 4" id="4"/>
          <p:cNvSpPr txBox="true"/>
          <p:nvPr/>
        </p:nvSpPr>
        <p:spPr>
          <a:xfrm rot="0">
            <a:off x="1370544" y="697226"/>
            <a:ext cx="13287584" cy="2868299"/>
          </a:xfrm>
          <a:prstGeom prst="rect">
            <a:avLst/>
          </a:prstGeom>
        </p:spPr>
        <p:txBody>
          <a:bodyPr anchor="t" rtlCol="false" tIns="0" lIns="0" bIns="0" rIns="0">
            <a:spAutoFit/>
          </a:bodyPr>
          <a:lstStyle/>
          <a:p>
            <a:pPr algn="l">
              <a:lnSpc>
                <a:spcPts val="3790"/>
              </a:lnSpc>
              <a:spcBef>
                <a:spcPct val="0"/>
              </a:spcBef>
            </a:pPr>
            <a:r>
              <a:rPr lang="en-US" b="true" sz="2707" spc="270">
                <a:solidFill>
                  <a:srgbClr val="FF3131"/>
                </a:solidFill>
                <a:latin typeface="Noto Sans Bold"/>
                <a:ea typeface="Noto Sans Bold"/>
                <a:cs typeface="Noto Sans Bold"/>
                <a:sym typeface="Noto Sans Bold"/>
              </a:rPr>
              <a:t> 1/ Cho biết dạng chuẩn của các lược đồ quan hệ sau:</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 a) Q(ABCDEG); F={A→BC, C→DE, E→G}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b) Q(ABCDEGH); F={C→AB, D→E, B→G}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c) Q(ABCDEGH) F={A→BC, D→E, H→G}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d) Q(ABCDEG); F={AB→C, C→B, ABD→E, G→A} </a:t>
            </a:r>
          </a:p>
          <a:p>
            <a:pPr algn="l">
              <a:lnSpc>
                <a:spcPts val="3790"/>
              </a:lnSpc>
              <a:spcBef>
                <a:spcPct val="0"/>
              </a:spcBef>
            </a:pPr>
            <a:r>
              <a:rPr lang="en-US" b="true" sz="2707" spc="270">
                <a:solidFill>
                  <a:srgbClr val="FF3131"/>
                </a:solidFill>
                <a:latin typeface="Noto Sans Bold"/>
                <a:ea typeface="Noto Sans Bold"/>
                <a:cs typeface="Noto Sans Bold"/>
                <a:sym typeface="Noto Sans Bold"/>
              </a:rPr>
              <a:t>e) Q(ABCDEGHI); F={AC→B,BI→ACD,ABC→D,H→I,ACE→BCG,CG→AE}</a:t>
            </a:r>
          </a:p>
        </p:txBody>
      </p:sp>
      <p:sp>
        <p:nvSpPr>
          <p:cNvPr name="TextBox 5" id="5"/>
          <p:cNvSpPr txBox="true"/>
          <p:nvPr/>
        </p:nvSpPr>
        <p:spPr>
          <a:xfrm rot="0">
            <a:off x="1166497" y="4022922"/>
            <a:ext cx="7703221" cy="4856570"/>
          </a:xfrm>
          <a:prstGeom prst="rect">
            <a:avLst/>
          </a:prstGeom>
        </p:spPr>
        <p:txBody>
          <a:bodyPr anchor="t" rtlCol="false" tIns="0" lIns="0" bIns="0" rIns="0">
            <a:spAutoFit/>
          </a:bodyPr>
          <a:lstStyle/>
          <a:p>
            <a:pPr algn="l">
              <a:lnSpc>
                <a:spcPts val="3498"/>
              </a:lnSpc>
              <a:spcBef>
                <a:spcPct val="0"/>
              </a:spcBef>
            </a:pPr>
            <a:r>
              <a:rPr lang="en-US" b="true" sz="2498" spc="249">
                <a:solidFill>
                  <a:srgbClr val="000000"/>
                </a:solidFill>
                <a:latin typeface="Noto Sans Bold"/>
                <a:ea typeface="Noto Sans Bold"/>
                <a:cs typeface="Noto Sans Bold"/>
                <a:sym typeface="Noto Sans Bold"/>
              </a:rPr>
              <a:t>a) </a:t>
            </a:r>
            <a:r>
              <a:rPr lang="en-US" b="true" sz="2498" spc="249">
                <a:solidFill>
                  <a:srgbClr val="000000"/>
                </a:solidFill>
                <a:latin typeface="Noto Sans Bold"/>
                <a:ea typeface="Noto Sans Bold"/>
                <a:cs typeface="Noto Sans Bold"/>
                <a:sym typeface="Noto Sans Bold"/>
              </a:rPr>
              <a:t>Q(A, B, C, D, E, G)</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F = {A → BC, C → DE, E → G}</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Tìm khóa:</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 {A, B, C} → dùng C → DE → </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B, C, D, E}, E → G </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 A⁺ = {A, B, C, D, E, G} ⇒ A là khóa.</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Phân tích phụ thuộc:</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A → BC: A là khóa → OK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C → DE: C không là khóa → vi phạm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E → G: E không là khóa → vi phạm BCNF</a:t>
            </a:r>
          </a:p>
          <a:p>
            <a:pPr algn="l">
              <a:lnSpc>
                <a:spcPts val="3498"/>
              </a:lnSpc>
              <a:spcBef>
                <a:spcPct val="0"/>
              </a:spcBef>
            </a:pPr>
            <a:r>
              <a:rPr lang="en-US" b="true" sz="2498" spc="249">
                <a:solidFill>
                  <a:srgbClr val="000000"/>
                </a:solidFill>
                <a:latin typeface="Noto Sans Bold"/>
                <a:ea typeface="Noto Sans Bold"/>
                <a:cs typeface="Noto Sans Bold"/>
                <a:sym typeface="Noto Sans Bold"/>
              </a:rPr>
              <a:t>Dạng chuẩn cao nhất: 3NF </a:t>
            </a:r>
          </a:p>
        </p:txBody>
      </p:sp>
      <p:sp>
        <p:nvSpPr>
          <p:cNvPr name="TextBox 6" id="6"/>
          <p:cNvSpPr txBox="true"/>
          <p:nvPr/>
        </p:nvSpPr>
        <p:spPr>
          <a:xfrm rot="0">
            <a:off x="9144000" y="3841984"/>
            <a:ext cx="8876260" cy="6127449"/>
          </a:xfrm>
          <a:prstGeom prst="rect">
            <a:avLst/>
          </a:prstGeom>
        </p:spPr>
        <p:txBody>
          <a:bodyPr anchor="t" rtlCol="false" tIns="0" lIns="0" bIns="0" rIns="0">
            <a:spAutoFit/>
          </a:bodyPr>
          <a:lstStyle/>
          <a:p>
            <a:pPr algn="l">
              <a:lnSpc>
                <a:spcPts val="3516"/>
              </a:lnSpc>
              <a:spcBef>
                <a:spcPct val="0"/>
              </a:spcBef>
            </a:pPr>
            <a:r>
              <a:rPr lang="en-US" b="true" sz="2511" spc="251">
                <a:solidFill>
                  <a:srgbClr val="000000"/>
                </a:solidFill>
                <a:latin typeface="Noto Sans Bold"/>
                <a:ea typeface="Noto Sans Bold"/>
                <a:cs typeface="Noto Sans Bold"/>
                <a:sym typeface="Noto Sans Bold"/>
              </a:rPr>
              <a:t>b</a:t>
            </a:r>
            <a:r>
              <a:rPr lang="en-US" b="true" sz="2511" spc="251">
                <a:solidFill>
                  <a:srgbClr val="000000"/>
                </a:solidFill>
                <a:latin typeface="Noto Sans Bold"/>
                <a:ea typeface="Noto Sans Bold"/>
                <a:cs typeface="Noto Sans Bold"/>
                <a:sym typeface="Noto Sans Bold"/>
              </a:rPr>
              <a:t>. Q(A, B, C, D, E, G, H)</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F = {C → AB, D → E, B → G}</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Tìm khóa:</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C⁺ = {A, B, C, G}</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 = {D, E}</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 C + D + H = {A, B, C, D, E, G, H} ⇒ Khóa: CDH</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Phân tích phụ thuộc:</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C → AB: C ⊂ CDH, A và B không phải thuộc khóa </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 vi phạm 3NF</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 → E: D ⊂ CDH, E không thuộc khóa ⇒ vi phạm</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B → G: B không là khóa ⇒ vi phạm</a:t>
            </a:r>
          </a:p>
          <a:p>
            <a:pPr algn="l">
              <a:lnSpc>
                <a:spcPts val="3516"/>
              </a:lnSpc>
              <a:spcBef>
                <a:spcPct val="0"/>
              </a:spcBef>
            </a:pPr>
            <a:r>
              <a:rPr lang="en-US" b="true" sz="2511" spc="251">
                <a:solidFill>
                  <a:srgbClr val="000000"/>
                </a:solidFill>
                <a:latin typeface="Noto Sans Bold"/>
                <a:ea typeface="Noto Sans Bold"/>
                <a:cs typeface="Noto Sans Bold"/>
                <a:sym typeface="Noto Sans Bold"/>
              </a:rPr>
              <a:t>Dạng chuẩn cao nhất: 1NF</a:t>
            </a:r>
          </a:p>
        </p:txBody>
      </p:sp>
      <p:sp>
        <p:nvSpPr>
          <p:cNvPr name="TextBox 7" id="7"/>
          <p:cNvSpPr txBox="true"/>
          <p:nvPr/>
        </p:nvSpPr>
        <p:spPr>
          <a:xfrm rot="0">
            <a:off x="165215" y="9759920"/>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44308" y="-47625"/>
            <a:ext cx="8178284" cy="4178127"/>
          </a:xfrm>
          <a:prstGeom prst="rect">
            <a:avLst/>
          </a:prstGeom>
        </p:spPr>
        <p:txBody>
          <a:bodyPr anchor="t" rtlCol="false" tIns="0" lIns="0" bIns="0" rIns="0">
            <a:spAutoFit/>
          </a:bodyPr>
          <a:lstStyle/>
          <a:p>
            <a:pPr algn="l">
              <a:lnSpc>
                <a:spcPts val="3334"/>
              </a:lnSpc>
              <a:spcBef>
                <a:spcPct val="0"/>
              </a:spcBef>
            </a:pPr>
            <a:r>
              <a:rPr lang="en-US" b="true" sz="2381" spc="238">
                <a:solidFill>
                  <a:srgbClr val="FF3131"/>
                </a:solidFill>
                <a:latin typeface="Noto Sans Bold"/>
                <a:ea typeface="Noto Sans Bold"/>
                <a:cs typeface="Noto Sans Bold"/>
                <a:sym typeface="Noto Sans Bold"/>
              </a:rPr>
              <a:t>c) </a:t>
            </a:r>
            <a:r>
              <a:rPr lang="en-US" b="true" sz="2381" spc="238">
                <a:solidFill>
                  <a:srgbClr val="FF3131"/>
                </a:solidFill>
                <a:latin typeface="Noto Sans Bold"/>
                <a:ea typeface="Noto Sans Bold"/>
                <a:cs typeface="Noto Sans Bold"/>
                <a:sym typeface="Noto Sans Bold"/>
              </a:rPr>
              <a:t>Q(A, B, C, D, E, G, 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F = {A → BC, D → E, H →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Tìm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 = {A, B, C}, D⁺ = {D, E}, H⁺ = {H,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A + D + H = {A, B, C, D, E, G, H} ⇒ Khóa: ADH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Phân tích: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 → BC: A ⊂ ADH, B và C không thuộc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vi phạm 3NF</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 → E, H → G: giống trên</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Dạng chuẩn cao nhất: 1NF</a:t>
            </a:r>
          </a:p>
        </p:txBody>
      </p:sp>
      <p:sp>
        <p:nvSpPr>
          <p:cNvPr name="TextBox 4" id="4"/>
          <p:cNvSpPr txBox="true"/>
          <p:nvPr/>
        </p:nvSpPr>
        <p:spPr>
          <a:xfrm rot="0">
            <a:off x="9448058" y="88512"/>
            <a:ext cx="8023860" cy="5854536"/>
          </a:xfrm>
          <a:prstGeom prst="rect">
            <a:avLst/>
          </a:prstGeom>
        </p:spPr>
        <p:txBody>
          <a:bodyPr anchor="t" rtlCol="false" tIns="0" lIns="0" bIns="0" rIns="0">
            <a:spAutoFit/>
          </a:bodyPr>
          <a:lstStyle/>
          <a:p>
            <a:pPr algn="l">
              <a:lnSpc>
                <a:spcPts val="3334"/>
              </a:lnSpc>
              <a:spcBef>
                <a:spcPct val="0"/>
              </a:spcBef>
            </a:pPr>
            <a:r>
              <a:rPr lang="en-US" b="true" sz="2381" spc="238">
                <a:solidFill>
                  <a:srgbClr val="FF3131"/>
                </a:solidFill>
                <a:latin typeface="Noto Sans Bold"/>
                <a:ea typeface="Noto Sans Bold"/>
                <a:cs typeface="Noto Sans Bold"/>
                <a:sym typeface="Noto Sans Bold"/>
              </a:rPr>
              <a:t>d) </a:t>
            </a:r>
            <a:r>
              <a:rPr lang="en-US" b="true" sz="2381" spc="238">
                <a:solidFill>
                  <a:srgbClr val="FF3131"/>
                </a:solidFill>
                <a:latin typeface="Noto Sans Bold"/>
                <a:ea typeface="Noto Sans Bold"/>
                <a:cs typeface="Noto Sans Bold"/>
                <a:sym typeface="Noto Sans Bold"/>
              </a:rPr>
              <a:t>Q(A, B, C, D, E, 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F = {AB → C, C → B, ABD → E, G → 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Tìm khóa: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 = {A, B, C}</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ABD⁺ = {A, B, C, D, E}</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G → A ⇒ G + BD = {G, B, D, A}</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BDG⁺ = {A, B, C, D, E, G} ⇒ Khóa: BDG</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Phân tích:</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 → C: AB ⊂ BDG, C không phải thuộc khóa </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C → B: C ⊂ BDG,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ABD → E: không là siêu khóa ⇒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G → A: G ⊂ BDG ⇒ vi phạm</a:t>
            </a:r>
          </a:p>
          <a:p>
            <a:pPr algn="l">
              <a:lnSpc>
                <a:spcPts val="3334"/>
              </a:lnSpc>
              <a:spcBef>
                <a:spcPct val="0"/>
              </a:spcBef>
            </a:pPr>
            <a:r>
              <a:rPr lang="en-US" b="true" sz="2381" spc="238">
                <a:solidFill>
                  <a:srgbClr val="000000"/>
                </a:solidFill>
                <a:latin typeface="Noto Sans Bold"/>
                <a:ea typeface="Noto Sans Bold"/>
                <a:cs typeface="Noto Sans Bold"/>
                <a:sym typeface="Noto Sans Bold"/>
              </a:rPr>
              <a:t>Dạng chuẩn cao nhất: 1NF</a:t>
            </a:r>
          </a:p>
        </p:txBody>
      </p:sp>
      <p:sp>
        <p:nvSpPr>
          <p:cNvPr name="TextBox 5" id="5"/>
          <p:cNvSpPr txBox="true"/>
          <p:nvPr/>
        </p:nvSpPr>
        <p:spPr>
          <a:xfrm rot="0">
            <a:off x="144308" y="4713901"/>
            <a:ext cx="8584168" cy="5854457"/>
          </a:xfrm>
          <a:prstGeom prst="rect">
            <a:avLst/>
          </a:prstGeom>
        </p:spPr>
        <p:txBody>
          <a:bodyPr anchor="t" rtlCol="false" tIns="0" lIns="0" bIns="0" rIns="0">
            <a:spAutoFit/>
          </a:bodyPr>
          <a:lstStyle/>
          <a:p>
            <a:pPr algn="l">
              <a:lnSpc>
                <a:spcPts val="3338"/>
              </a:lnSpc>
              <a:spcBef>
                <a:spcPct val="0"/>
              </a:spcBef>
            </a:pPr>
            <a:r>
              <a:rPr lang="en-US" b="true" sz="2384" spc="238">
                <a:solidFill>
                  <a:srgbClr val="FF3131"/>
                </a:solidFill>
                <a:latin typeface="Noto Sans Bold"/>
                <a:ea typeface="Noto Sans Bold"/>
                <a:cs typeface="Noto Sans Bold"/>
                <a:sym typeface="Noto Sans Bold"/>
              </a:rPr>
              <a:t>e) </a:t>
            </a:r>
            <a:r>
              <a:rPr lang="en-US" b="true" sz="2384" spc="238">
                <a:solidFill>
                  <a:srgbClr val="FF3131"/>
                </a:solidFill>
                <a:latin typeface="Noto Sans Bold"/>
                <a:ea typeface="Noto Sans Bold"/>
                <a:cs typeface="Noto Sans Bold"/>
                <a:sym typeface="Noto Sans Bold"/>
              </a:rPr>
              <a:t>Q(A, B, C, D, E, G, H, I)</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F = {AC → B; BI → ACD;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ABC → D;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H → I; ACE → BCG; CG → AE}</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dùng bao đóng:</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BI⁺ = {B, I} → A, C, D → {A, B, C, D}</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ACE → BCG ⇒ ACE⁺ = toàn bộ</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CG → AE ⇒ CG⁺ = toàn bộ ⇒ CG là khóa</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Phân tích phụ thuộc:</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Hầu hết vế trái không là siêu khóa, vế phải có </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thuộc tính không khóa</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 Vi phạm 3NF và BCNF</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Dạng chuẩn cao nhất: 1NF</a:t>
            </a:r>
          </a:p>
          <a:p>
            <a:pPr algn="l">
              <a:lnSpc>
                <a:spcPts val="3338"/>
              </a:lnSpc>
              <a:spcBef>
                <a:spcPct val="0"/>
              </a:spcBef>
            </a:pPr>
            <a:r>
              <a:rPr lang="en-US" b="true" sz="2384" spc="238">
                <a:solidFill>
                  <a:srgbClr val="000000"/>
                </a:solidFill>
                <a:latin typeface="Noto Sans Bold"/>
                <a:ea typeface="Noto Sans Bold"/>
                <a:cs typeface="Noto Sans Bold"/>
                <a:sym typeface="Noto Sans Bold"/>
              </a:rPr>
              <a:t> </a:t>
            </a:r>
          </a:p>
        </p:txBody>
      </p:sp>
      <p:sp>
        <p:nvSpPr>
          <p:cNvPr name="TextBox 6" id="6"/>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77338" y="197996"/>
            <a:ext cx="10103008" cy="596841"/>
          </a:xfrm>
          <a:prstGeom prst="rect">
            <a:avLst/>
          </a:prstGeom>
        </p:spPr>
        <p:txBody>
          <a:bodyPr anchor="t" rtlCol="false" tIns="0" lIns="0" bIns="0" rIns="0">
            <a:spAutoFit/>
          </a:bodyPr>
          <a:lstStyle/>
          <a:p>
            <a:pPr algn="ctr">
              <a:lnSpc>
                <a:spcPts val="4903"/>
              </a:lnSpc>
              <a:spcBef>
                <a:spcPct val="0"/>
              </a:spcBef>
            </a:pPr>
            <a:r>
              <a:rPr lang="en-US" sz="3502">
                <a:solidFill>
                  <a:srgbClr val="FF3131"/>
                </a:solidFill>
                <a:latin typeface="Canva Sans"/>
                <a:ea typeface="Canva Sans"/>
                <a:cs typeface="Canva Sans"/>
                <a:sym typeface="Canva Sans"/>
              </a:rPr>
              <a:t>2/ Kiểm tra dạng chuẩn Q(C,S,Z) F={CS→Z;Z→C}</a:t>
            </a:r>
          </a:p>
        </p:txBody>
      </p:sp>
      <p:sp>
        <p:nvSpPr>
          <p:cNvPr name="TextBox 4" id="4"/>
          <p:cNvSpPr txBox="true"/>
          <p:nvPr/>
        </p:nvSpPr>
        <p:spPr>
          <a:xfrm rot="0">
            <a:off x="377338" y="971550"/>
            <a:ext cx="7133170" cy="8605174"/>
          </a:xfrm>
          <a:prstGeom prst="rect">
            <a:avLst/>
          </a:prstGeom>
        </p:spPr>
        <p:txBody>
          <a:bodyPr anchor="t" rtlCol="false" tIns="0" lIns="0" bIns="0" rIns="0">
            <a:spAutoFit/>
          </a:bodyPr>
          <a:lstStyle/>
          <a:p>
            <a:pPr algn="l">
              <a:lnSpc>
                <a:spcPts val="3791"/>
              </a:lnSpc>
              <a:spcBef>
                <a:spcPct val="0"/>
              </a:spcBef>
            </a:pPr>
            <a:r>
              <a:rPr lang="en-US" sz="2708">
                <a:solidFill>
                  <a:srgbClr val="000000"/>
                </a:solidFill>
                <a:latin typeface="Canva Sans"/>
                <a:ea typeface="Canva Sans"/>
                <a:cs typeface="Canva Sans"/>
                <a:sym typeface="Canva Sans"/>
              </a:rPr>
              <a:t>1. Tìm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{C,S}: </a:t>
            </a:r>
          </a:p>
          <a:p>
            <a:pPr algn="l">
              <a:lnSpc>
                <a:spcPts val="3791"/>
              </a:lnSpc>
              <a:spcBef>
                <a:spcPct val="0"/>
              </a:spcBef>
            </a:pPr>
            <a:r>
              <a:rPr lang="en-US" sz="2708">
                <a:solidFill>
                  <a:srgbClr val="000000"/>
                </a:solidFill>
                <a:latin typeface="Canva Sans"/>
                <a:ea typeface="Canva Sans"/>
                <a:cs typeface="Canva Sans"/>
                <a:sym typeface="Canva Sans"/>
              </a:rPr>
              <a:t>  (CS)+={C,S,Z} (theo CS→Z).</a:t>
            </a:r>
          </a:p>
          <a:p>
            <a:pPr algn="l">
              <a:lnSpc>
                <a:spcPts val="3791"/>
              </a:lnSpc>
              <a:spcBef>
                <a:spcPct val="0"/>
              </a:spcBef>
            </a:pPr>
            <a:r>
              <a:rPr lang="en-US" sz="2708">
                <a:solidFill>
                  <a:srgbClr val="000000"/>
                </a:solidFill>
                <a:latin typeface="Canva Sans"/>
                <a:ea typeface="Canva Sans"/>
                <a:cs typeface="Canva Sans"/>
                <a:sym typeface="Canva Sans"/>
              </a:rPr>
              <a:t>   Vậy {C,S} là một siêu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{C,Z}: </a:t>
            </a:r>
          </a:p>
          <a:p>
            <a:pPr algn="l">
              <a:lnSpc>
                <a:spcPts val="3791"/>
              </a:lnSpc>
              <a:spcBef>
                <a:spcPct val="0"/>
              </a:spcBef>
            </a:pPr>
            <a:r>
              <a:rPr lang="en-US" sz="2708">
                <a:solidFill>
                  <a:srgbClr val="000000"/>
                </a:solidFill>
                <a:latin typeface="Canva Sans"/>
                <a:ea typeface="Canva Sans"/>
                <a:cs typeface="Canva Sans"/>
                <a:sym typeface="Canva Sans"/>
              </a:rPr>
              <a:t>   (CZ)+={C,Z} (không suy ra được S).</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{S,Z}: </a:t>
            </a:r>
          </a:p>
          <a:p>
            <a:pPr algn="l">
              <a:lnSpc>
                <a:spcPts val="3791"/>
              </a:lnSpc>
              <a:spcBef>
                <a:spcPct val="0"/>
              </a:spcBef>
            </a:pPr>
            <a:r>
              <a:rPr lang="en-US" sz="2708">
                <a:solidFill>
                  <a:srgbClr val="000000"/>
                </a:solidFill>
                <a:latin typeface="Canva Sans"/>
                <a:ea typeface="Canva Sans"/>
                <a:cs typeface="Canva Sans"/>
                <a:sym typeface="Canva Sans"/>
              </a:rPr>
              <a:t>   (SZ)+={S,Z,C} (theo Z→C).</a:t>
            </a:r>
          </a:p>
          <a:p>
            <a:pPr algn="l">
              <a:lnSpc>
                <a:spcPts val="3791"/>
              </a:lnSpc>
              <a:spcBef>
                <a:spcPct val="0"/>
              </a:spcBef>
            </a:pPr>
            <a:r>
              <a:rPr lang="en-US" sz="2708">
                <a:solidFill>
                  <a:srgbClr val="000000"/>
                </a:solidFill>
                <a:latin typeface="Canva Sans"/>
                <a:ea typeface="Canva Sans"/>
                <a:cs typeface="Canva Sans"/>
                <a:sym typeface="Canva Sans"/>
              </a:rPr>
              <a:t>Vậy {S,Z} là một siêu khóa.</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{C}:  </a:t>
            </a:r>
          </a:p>
          <a:p>
            <a:pPr algn="l">
              <a:lnSpc>
                <a:spcPts val="3791"/>
              </a:lnSpc>
              <a:spcBef>
                <a:spcPct val="0"/>
              </a:spcBef>
            </a:pPr>
            <a:r>
              <a:rPr lang="en-US" sz="2708">
                <a:solidFill>
                  <a:srgbClr val="000000"/>
                </a:solidFill>
                <a:latin typeface="Canva Sans"/>
                <a:ea typeface="Canva Sans"/>
                <a:cs typeface="Canva Sans"/>
                <a:sym typeface="Canva Sans"/>
              </a:rPr>
              <a:t>   C+={C} (không suy ra được S hoặc Z).</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{S}: </a:t>
            </a:r>
          </a:p>
          <a:p>
            <a:pPr algn="l">
              <a:lnSpc>
                <a:spcPts val="3791"/>
              </a:lnSpc>
              <a:spcBef>
                <a:spcPct val="0"/>
              </a:spcBef>
            </a:pPr>
            <a:r>
              <a:rPr lang="en-US" sz="2708">
                <a:solidFill>
                  <a:srgbClr val="000000"/>
                </a:solidFill>
                <a:latin typeface="Canva Sans"/>
                <a:ea typeface="Canva Sans"/>
                <a:cs typeface="Canva Sans"/>
                <a:sym typeface="Canva Sans"/>
              </a:rPr>
              <a:t>   S+={S} (không suy ra được C hoặc Z).</a:t>
            </a:r>
          </a:p>
          <a:p>
            <a:pPr algn="l">
              <a:lnSpc>
                <a:spcPts val="3791"/>
              </a:lnSpc>
              <a:spcBef>
                <a:spcPct val="0"/>
              </a:spcBef>
            </a:pPr>
            <a:r>
              <a:rPr lang="en-US" sz="2708">
                <a:solidFill>
                  <a:srgbClr val="000000"/>
                </a:solidFill>
                <a:latin typeface="Canva Sans"/>
                <a:ea typeface="Canva Sans"/>
                <a:cs typeface="Canva Sans"/>
                <a:sym typeface="Canva Sans"/>
              </a:rPr>
              <a:t>Xét tập thuộc tính {Z}: </a:t>
            </a:r>
          </a:p>
          <a:p>
            <a:pPr algn="l">
              <a:lnSpc>
                <a:spcPts val="3791"/>
              </a:lnSpc>
              <a:spcBef>
                <a:spcPct val="0"/>
              </a:spcBef>
            </a:pPr>
            <a:r>
              <a:rPr lang="en-US" sz="2708">
                <a:solidFill>
                  <a:srgbClr val="000000"/>
                </a:solidFill>
                <a:latin typeface="Canva Sans"/>
                <a:ea typeface="Canva Sans"/>
                <a:cs typeface="Canva Sans"/>
                <a:sym typeface="Canva Sans"/>
              </a:rPr>
              <a:t>   Z+={Z,C} (theo Z→C, không suy ra được S).</a:t>
            </a:r>
          </a:p>
          <a:p>
            <a:pPr algn="l">
              <a:lnSpc>
                <a:spcPts val="3791"/>
              </a:lnSpc>
              <a:spcBef>
                <a:spcPct val="0"/>
              </a:spcBef>
            </a:pPr>
            <a:r>
              <a:rPr lang="en-US" sz="2708">
                <a:solidFill>
                  <a:srgbClr val="000000"/>
                </a:solidFill>
                <a:latin typeface="Canva Sans"/>
                <a:ea typeface="Canva Sans"/>
                <a:cs typeface="Canva Sans"/>
                <a:sym typeface="Canva Sans"/>
              </a:rPr>
              <a:t>Vậy, các khóa của lược đồ quan hệ này </a:t>
            </a:r>
          </a:p>
          <a:p>
            <a:pPr algn="l">
              <a:lnSpc>
                <a:spcPts val="3791"/>
              </a:lnSpc>
              <a:spcBef>
                <a:spcPct val="0"/>
              </a:spcBef>
            </a:pPr>
            <a:r>
              <a:rPr lang="en-US" sz="2708">
                <a:solidFill>
                  <a:srgbClr val="000000"/>
                </a:solidFill>
                <a:latin typeface="Canva Sans"/>
                <a:ea typeface="Canva Sans"/>
                <a:cs typeface="Canva Sans"/>
                <a:sym typeface="Canva Sans"/>
              </a:rPr>
              <a:t>là {C,S} và {S,Z}.</a:t>
            </a:r>
          </a:p>
          <a:p>
            <a:pPr algn="l">
              <a:lnSpc>
                <a:spcPts val="3791"/>
              </a:lnSpc>
              <a:spcBef>
                <a:spcPct val="0"/>
              </a:spcBef>
            </a:pPr>
          </a:p>
        </p:txBody>
      </p:sp>
      <p:sp>
        <p:nvSpPr>
          <p:cNvPr name="TextBox 5" id="5"/>
          <p:cNvSpPr txBox="true"/>
          <p:nvPr/>
        </p:nvSpPr>
        <p:spPr>
          <a:xfrm rot="0">
            <a:off x="8084466" y="971550"/>
            <a:ext cx="10777492" cy="9037125"/>
          </a:xfrm>
          <a:prstGeom prst="rect">
            <a:avLst/>
          </a:prstGeom>
        </p:spPr>
        <p:txBody>
          <a:bodyPr anchor="t" rtlCol="false" tIns="0" lIns="0" bIns="0" rIns="0">
            <a:spAutoFit/>
          </a:bodyPr>
          <a:lstStyle/>
          <a:p>
            <a:pPr algn="l">
              <a:lnSpc>
                <a:spcPts val="3790"/>
              </a:lnSpc>
              <a:spcBef>
                <a:spcPct val="0"/>
              </a:spcBef>
            </a:pPr>
            <a:r>
              <a:rPr lang="en-US" sz="2707">
                <a:solidFill>
                  <a:srgbClr val="000000"/>
                </a:solidFill>
                <a:latin typeface="Canva Sans"/>
                <a:ea typeface="Canva Sans"/>
                <a:cs typeface="Canva Sans"/>
                <a:sym typeface="Canva Sans"/>
              </a:rPr>
              <a:t>2. Kiểm tra dạng chuẩn:</a:t>
            </a:r>
          </a:p>
          <a:p>
            <a:pPr algn="l">
              <a:lnSpc>
                <a:spcPts val="3790"/>
              </a:lnSpc>
              <a:spcBef>
                <a:spcPct val="0"/>
              </a:spcBef>
            </a:pPr>
            <a:r>
              <a:rPr lang="en-US" sz="2707">
                <a:solidFill>
                  <a:srgbClr val="000000"/>
                </a:solidFill>
                <a:latin typeface="Canva Sans"/>
                <a:ea typeface="Canva Sans"/>
                <a:cs typeface="Canva Sans"/>
                <a:sym typeface="Canva Sans"/>
              </a:rPr>
              <a:t>1. 1NF </a:t>
            </a:r>
          </a:p>
          <a:p>
            <a:pPr algn="l">
              <a:lnSpc>
                <a:spcPts val="3790"/>
              </a:lnSpc>
              <a:spcBef>
                <a:spcPct val="0"/>
              </a:spcBef>
            </a:pPr>
            <a:r>
              <a:rPr lang="en-US" sz="2707">
                <a:solidFill>
                  <a:srgbClr val="000000"/>
                </a:solidFill>
                <a:latin typeface="Canva Sans"/>
                <a:ea typeface="Canva Sans"/>
                <a:cs typeface="Canva Sans"/>
                <a:sym typeface="Canva Sans"/>
              </a:rPr>
              <a:t>Lược đồ thỏa mãn 1NF (giả định tất cả giá trị thuộc tính</a:t>
            </a:r>
          </a:p>
          <a:p>
            <a:pPr algn="l">
              <a:lnSpc>
                <a:spcPts val="3790"/>
              </a:lnSpc>
              <a:spcBef>
                <a:spcPct val="0"/>
              </a:spcBef>
            </a:pPr>
            <a:r>
              <a:rPr lang="en-US" sz="2707">
                <a:solidFill>
                  <a:srgbClr val="000000"/>
                </a:solidFill>
                <a:latin typeface="Canva Sans"/>
                <a:ea typeface="Canva Sans"/>
                <a:cs typeface="Canva Sans"/>
                <a:sym typeface="Canva Sans"/>
              </a:rPr>
              <a:t> là nguyên tử).</a:t>
            </a:r>
          </a:p>
          <a:p>
            <a:pPr algn="l">
              <a:lnSpc>
                <a:spcPts val="3790"/>
              </a:lnSpc>
              <a:spcBef>
                <a:spcPct val="0"/>
              </a:spcBef>
            </a:pPr>
            <a:r>
              <a:rPr lang="en-US" sz="2707">
                <a:solidFill>
                  <a:srgbClr val="000000"/>
                </a:solidFill>
                <a:latin typeface="Canva Sans"/>
                <a:ea typeface="Canva Sans"/>
                <a:cs typeface="Canva Sans"/>
                <a:sym typeface="Canva Sans"/>
              </a:rPr>
              <a:t>2. 2NF </a:t>
            </a:r>
          </a:p>
          <a:p>
            <a:pPr algn="l">
              <a:lnSpc>
                <a:spcPts val="3790"/>
              </a:lnSpc>
              <a:spcBef>
                <a:spcPct val="0"/>
              </a:spcBef>
            </a:pPr>
            <a:r>
              <a:rPr lang="en-US" sz="2707">
                <a:solidFill>
                  <a:srgbClr val="000000"/>
                </a:solidFill>
                <a:latin typeface="Canva Sans"/>
                <a:ea typeface="Canva Sans"/>
                <a:cs typeface="Canva Sans"/>
                <a:sym typeface="Canva Sans"/>
              </a:rPr>
              <a:t>CS → Z: Không vi phạm 2NF (CS là khóa chính).</a:t>
            </a:r>
          </a:p>
          <a:p>
            <a:pPr algn="l">
              <a:lnSpc>
                <a:spcPts val="3790"/>
              </a:lnSpc>
              <a:spcBef>
                <a:spcPct val="0"/>
              </a:spcBef>
            </a:pPr>
            <a:r>
              <a:rPr lang="en-US" sz="2707">
                <a:solidFill>
                  <a:srgbClr val="000000"/>
                </a:solidFill>
                <a:latin typeface="Canva Sans"/>
                <a:ea typeface="Canva Sans"/>
                <a:cs typeface="Canva Sans"/>
                <a:sym typeface="Canva Sans"/>
              </a:rPr>
              <a:t>Z → C: Vi phạm 2NF (Z không phải khóa, đây là phụ thuộc</a:t>
            </a:r>
          </a:p>
          <a:p>
            <a:pPr algn="l">
              <a:lnSpc>
                <a:spcPts val="3790"/>
              </a:lnSpc>
              <a:spcBef>
                <a:spcPct val="0"/>
              </a:spcBef>
            </a:pPr>
            <a:r>
              <a:rPr lang="en-US" sz="2707">
                <a:solidFill>
                  <a:srgbClr val="000000"/>
                </a:solidFill>
                <a:latin typeface="Canva Sans"/>
                <a:ea typeface="Canva Sans"/>
                <a:cs typeface="Canva Sans"/>
                <a:sym typeface="Canva Sans"/>
              </a:rPr>
              <a:t> không chính thức).</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2NF.</a:t>
            </a:r>
          </a:p>
          <a:p>
            <a:pPr algn="l">
              <a:lnSpc>
                <a:spcPts val="3790"/>
              </a:lnSpc>
              <a:spcBef>
                <a:spcPct val="0"/>
              </a:spcBef>
            </a:pPr>
            <a:r>
              <a:rPr lang="en-US" sz="2707">
                <a:solidFill>
                  <a:srgbClr val="000000"/>
                </a:solidFill>
                <a:latin typeface="Canva Sans"/>
                <a:ea typeface="Canva Sans"/>
                <a:cs typeface="Canva Sans"/>
                <a:sym typeface="Canva Sans"/>
              </a:rPr>
              <a:t>3. 3NF </a:t>
            </a:r>
          </a:p>
          <a:p>
            <a:pPr algn="l">
              <a:lnSpc>
                <a:spcPts val="3790"/>
              </a:lnSpc>
              <a:spcBef>
                <a:spcPct val="0"/>
              </a:spcBef>
            </a:pPr>
            <a:r>
              <a:rPr lang="en-US" sz="2707">
                <a:solidFill>
                  <a:srgbClr val="000000"/>
                </a:solidFill>
                <a:latin typeface="Canva Sans"/>
                <a:ea typeface="Canva Sans"/>
                <a:cs typeface="Canva Sans"/>
                <a:sym typeface="Canva Sans"/>
              </a:rPr>
              <a:t>CS → Z: Thỏa mãn 3NF.</a:t>
            </a:r>
          </a:p>
          <a:p>
            <a:pPr algn="l">
              <a:lnSpc>
                <a:spcPts val="3790"/>
              </a:lnSpc>
              <a:spcBef>
                <a:spcPct val="0"/>
              </a:spcBef>
            </a:pPr>
            <a:r>
              <a:rPr lang="en-US" sz="2707">
                <a:solidFill>
                  <a:srgbClr val="000000"/>
                </a:solidFill>
                <a:latin typeface="Canva Sans"/>
                <a:ea typeface="Canva Sans"/>
                <a:cs typeface="Canva Sans"/>
                <a:sym typeface="Canva Sans"/>
              </a:rPr>
              <a:t>Z → C: Vi phạm 3NF (Z không phải khóa, là phụ thuộc chuyển tiếp).</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3NF.</a:t>
            </a:r>
          </a:p>
          <a:p>
            <a:pPr algn="l">
              <a:lnSpc>
                <a:spcPts val="3790"/>
              </a:lnSpc>
              <a:spcBef>
                <a:spcPct val="0"/>
              </a:spcBef>
            </a:pPr>
            <a:r>
              <a:rPr lang="en-US" sz="2707">
                <a:solidFill>
                  <a:srgbClr val="000000"/>
                </a:solidFill>
                <a:latin typeface="Canva Sans"/>
                <a:ea typeface="Canva Sans"/>
                <a:cs typeface="Canva Sans"/>
                <a:sym typeface="Canva Sans"/>
              </a:rPr>
              <a:t>4. BCNF:</a:t>
            </a:r>
          </a:p>
          <a:p>
            <a:pPr algn="l">
              <a:lnSpc>
                <a:spcPts val="3790"/>
              </a:lnSpc>
              <a:spcBef>
                <a:spcPct val="0"/>
              </a:spcBef>
            </a:pPr>
            <a:r>
              <a:rPr lang="en-US" sz="2707">
                <a:solidFill>
                  <a:srgbClr val="000000"/>
                </a:solidFill>
                <a:latin typeface="Canva Sans"/>
                <a:ea typeface="Canva Sans"/>
                <a:cs typeface="Canva Sans"/>
                <a:sym typeface="Canva Sans"/>
              </a:rPr>
              <a:t>CS → Z: Thỏa mãn BCNF.</a:t>
            </a:r>
          </a:p>
          <a:p>
            <a:pPr algn="l">
              <a:lnSpc>
                <a:spcPts val="3790"/>
              </a:lnSpc>
              <a:spcBef>
                <a:spcPct val="0"/>
              </a:spcBef>
            </a:pPr>
            <a:r>
              <a:rPr lang="en-US" sz="2707">
                <a:solidFill>
                  <a:srgbClr val="000000"/>
                </a:solidFill>
                <a:latin typeface="Canva Sans"/>
                <a:ea typeface="Canva Sans"/>
                <a:cs typeface="Canva Sans"/>
                <a:sym typeface="Canva Sans"/>
              </a:rPr>
              <a:t>Z → C: Vi phạm BCNF (Z không phải siêu khóa).</a:t>
            </a:r>
          </a:p>
          <a:p>
            <a:pPr algn="l">
              <a:lnSpc>
                <a:spcPts val="3790"/>
              </a:lnSpc>
              <a:spcBef>
                <a:spcPct val="0"/>
              </a:spcBef>
            </a:pPr>
            <a:r>
              <a:rPr lang="en-US" sz="2707">
                <a:solidFill>
                  <a:srgbClr val="000000"/>
                </a:solidFill>
                <a:latin typeface="Canva Sans"/>
                <a:ea typeface="Canva Sans"/>
                <a:cs typeface="Canva Sans"/>
                <a:sym typeface="Canva Sans"/>
              </a:rPr>
              <a:t>Kết luận: Không thỏa mãn BCNF.</a:t>
            </a:r>
          </a:p>
          <a:p>
            <a:pPr algn="l">
              <a:lnSpc>
                <a:spcPts val="3790"/>
              </a:lnSpc>
              <a:spcBef>
                <a:spcPct val="0"/>
              </a:spcBef>
            </a:pPr>
          </a:p>
        </p:txBody>
      </p:sp>
      <p:sp>
        <p:nvSpPr>
          <p:cNvPr name="TextBox 6" id="6"/>
          <p:cNvSpPr txBox="true"/>
          <p:nvPr/>
        </p:nvSpPr>
        <p:spPr>
          <a:xfrm rot="0">
            <a:off x="1700378" y="9560365"/>
            <a:ext cx="10074830"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=&gt; Kết luận chung: Lược đồ không thỏa mãn 2NF, 3NF, và BCNF.</a:t>
            </a:r>
          </a:p>
        </p:txBody>
      </p:sp>
      <p:sp>
        <p:nvSpPr>
          <p:cNvPr name="TextBox 7" id="7"/>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45210" t="0" r="0" b="-2261"/>
            </a:stretch>
          </a:blipFill>
        </p:spPr>
      </p:sp>
      <p:sp>
        <p:nvSpPr>
          <p:cNvPr name="TextBox 3" id="3"/>
          <p:cNvSpPr txBox="true"/>
          <p:nvPr/>
        </p:nvSpPr>
        <p:spPr>
          <a:xfrm rot="0">
            <a:off x="211914" y="94081"/>
            <a:ext cx="17687569" cy="1471871"/>
          </a:xfrm>
          <a:prstGeom prst="rect">
            <a:avLst/>
          </a:prstGeom>
        </p:spPr>
        <p:txBody>
          <a:bodyPr anchor="t" rtlCol="false" tIns="0" lIns="0" bIns="0" rIns="0">
            <a:spAutoFit/>
          </a:bodyPr>
          <a:lstStyle/>
          <a:p>
            <a:pPr algn="l">
              <a:lnSpc>
                <a:spcPts val="3923"/>
              </a:lnSpc>
              <a:spcBef>
                <a:spcPct val="0"/>
              </a:spcBef>
            </a:pPr>
            <a:r>
              <a:rPr lang="en-US" sz="2802" spc="235">
                <a:solidFill>
                  <a:srgbClr val="FF3131"/>
                </a:solidFill>
                <a:latin typeface="Canva Sans"/>
                <a:ea typeface="Canva Sans"/>
                <a:cs typeface="Canva Sans"/>
                <a:sym typeface="Canva Sans"/>
              </a:rPr>
              <a:t>3/ Cho lược đồ CSDL Kehoach(NGAY,GIO,PHONG,MONHOC,GIAOVIEN) F={NGAY,GIO,PHONG→MONHOC MONHOC,NGAY→GIAOVIEN NGAY,GIO,PHONG→GIAOVIEN MONHOC→GIAOVIEN} a) Xác định dạng chuẩn cao nhất của Kehoach</a:t>
            </a:r>
          </a:p>
        </p:txBody>
      </p:sp>
      <p:sp>
        <p:nvSpPr>
          <p:cNvPr name="TextBox 4" id="4"/>
          <p:cNvSpPr txBox="true"/>
          <p:nvPr/>
        </p:nvSpPr>
        <p:spPr>
          <a:xfrm rot="0">
            <a:off x="7853972" y="1588773"/>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sp>
        <p:nvSpPr>
          <p:cNvPr name="TextBox 5" id="5"/>
          <p:cNvSpPr txBox="true"/>
          <p:nvPr/>
        </p:nvSpPr>
        <p:spPr>
          <a:xfrm rot="0">
            <a:off x="583674" y="2462933"/>
            <a:ext cx="8472025" cy="7324090"/>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Canva Sans"/>
                <a:ea typeface="Canva Sans"/>
                <a:cs typeface="Canva Sans"/>
                <a:sym typeface="Canva Sans"/>
              </a:rPr>
              <a:t>1. Tìm khóa:</a:t>
            </a:r>
          </a:p>
          <a:p>
            <a:pPr algn="l">
              <a:lnSpc>
                <a:spcPts val="2660"/>
              </a:lnSpc>
              <a:spcBef>
                <a:spcPct val="0"/>
              </a:spcBef>
            </a:pPr>
            <a:r>
              <a:rPr lang="en-US" sz="1900">
                <a:solidFill>
                  <a:srgbClr val="000000"/>
                </a:solidFill>
                <a:latin typeface="Canva Sans"/>
                <a:ea typeface="Canva Sans"/>
                <a:cs typeface="Canva Sans"/>
                <a:sym typeface="Canva Sans"/>
              </a:rPr>
              <a:t>Chúng ta cần tìm tập thuộc tính nhỏ nhất mà bao đóng của nó chứa tất cả các thuộc tính {NGAY,GIO,PHONG,MONHOC,GIAOVIEN}.</a:t>
            </a:r>
          </a:p>
          <a:p>
            <a:pPr algn="l">
              <a:lnSpc>
                <a:spcPts val="2660"/>
              </a:lnSpc>
              <a:spcBef>
                <a:spcPct val="0"/>
              </a:spcBef>
            </a:pPr>
            <a:r>
              <a:rPr lang="en-US" sz="1900">
                <a:solidFill>
                  <a:srgbClr val="000000"/>
                </a:solidFill>
                <a:latin typeface="Canva Sans"/>
                <a:ea typeface="Canva Sans"/>
                <a:cs typeface="Canva Sans"/>
                <a:sym typeface="Canva Sans"/>
              </a:rPr>
              <a:t>Xét {NGAY,GIO,PHONG}:</a:t>
            </a:r>
          </a:p>
          <a:p>
            <a:pPr algn="l">
              <a:lnSpc>
                <a:spcPts val="2660"/>
              </a:lnSpc>
              <a:spcBef>
                <a:spcPct val="0"/>
              </a:spcBef>
            </a:pPr>
            <a:r>
              <a:rPr lang="en-US" sz="1900">
                <a:solidFill>
                  <a:srgbClr val="000000"/>
                </a:solidFill>
                <a:latin typeface="Canva Sans"/>
                <a:ea typeface="Canva Sans"/>
                <a:cs typeface="Canva Sans"/>
                <a:sym typeface="Canva Sans"/>
              </a:rPr>
              <a:t>(NGAY,GIO,PHONG) + ={NGAY,GIO,PHONG,MONHOC,GIAOVIEN} (theo NGAY,GIO,PHONG→MONHOC và NGAY,GIO,PHONG→GIAOVIEN).</a:t>
            </a:r>
          </a:p>
          <a:p>
            <a:pPr algn="l">
              <a:lnSpc>
                <a:spcPts val="2660"/>
              </a:lnSpc>
              <a:spcBef>
                <a:spcPct val="0"/>
              </a:spcBef>
            </a:pPr>
            <a:r>
              <a:rPr lang="en-US" sz="1900">
                <a:solidFill>
                  <a:srgbClr val="000000"/>
                </a:solidFill>
                <a:latin typeface="Canva Sans"/>
                <a:ea typeface="Canva Sans"/>
                <a:cs typeface="Canva Sans"/>
                <a:sym typeface="Canva Sans"/>
              </a:rPr>
              <a:t>Vậy {NGAY,GIO,PHONG} là một siêu khóa.</a:t>
            </a:r>
          </a:p>
          <a:p>
            <a:pPr algn="l">
              <a:lnSpc>
                <a:spcPts val="2660"/>
              </a:lnSpc>
              <a:spcBef>
                <a:spcPct val="0"/>
              </a:spcBef>
            </a:pPr>
            <a:r>
              <a:rPr lang="en-US" sz="1900">
                <a:solidFill>
                  <a:srgbClr val="000000"/>
                </a:solidFill>
                <a:latin typeface="Canva Sans"/>
                <a:ea typeface="Canva Sans"/>
                <a:cs typeface="Canva Sans"/>
                <a:sym typeface="Canva Sans"/>
              </a:rPr>
              <a:t>Xét {MONHOC,NGAY}:</a:t>
            </a:r>
          </a:p>
          <a:p>
            <a:pPr algn="l">
              <a:lnSpc>
                <a:spcPts val="2660"/>
              </a:lnSpc>
              <a:spcBef>
                <a:spcPct val="0"/>
              </a:spcBef>
            </a:pPr>
            <a:r>
              <a:rPr lang="en-US" sz="1900">
                <a:solidFill>
                  <a:srgbClr val="000000"/>
                </a:solidFill>
                <a:latin typeface="Canva Sans"/>
                <a:ea typeface="Canva Sans"/>
                <a:cs typeface="Canva Sans"/>
                <a:sym typeface="Canva Sans"/>
              </a:rPr>
              <a:t>(MONHOC,NGAY) + ={MONHOC,NGAY,GIAOVIEN} (theo MONHOC,NGAY→GIAOVIEN). Chúng ta không thể suy ra GIO hoặc PHONG.</a:t>
            </a:r>
          </a:p>
          <a:p>
            <a:pPr algn="l">
              <a:lnSpc>
                <a:spcPts val="2660"/>
              </a:lnSpc>
              <a:spcBef>
                <a:spcPct val="0"/>
              </a:spcBef>
            </a:pPr>
            <a:r>
              <a:rPr lang="en-US" sz="1900">
                <a:solidFill>
                  <a:srgbClr val="000000"/>
                </a:solidFill>
                <a:latin typeface="Canva Sans"/>
                <a:ea typeface="Canva Sans"/>
                <a:cs typeface="Canva Sans"/>
                <a:sym typeface="Canva Sans"/>
              </a:rPr>
              <a:t>Vậy {MONHOC,NGAY} không phải là khóa.</a:t>
            </a:r>
          </a:p>
          <a:p>
            <a:pPr algn="l">
              <a:lnSpc>
                <a:spcPts val="2660"/>
              </a:lnSpc>
              <a:spcBef>
                <a:spcPct val="0"/>
              </a:spcBef>
            </a:pPr>
            <a:r>
              <a:rPr lang="en-US" sz="1900">
                <a:solidFill>
                  <a:srgbClr val="000000"/>
                </a:solidFill>
                <a:latin typeface="Canva Sans"/>
                <a:ea typeface="Canva Sans"/>
                <a:cs typeface="Canva Sans"/>
                <a:sym typeface="Canva Sans"/>
              </a:rPr>
              <a:t>Xét các tập con khác của {NGAY,GIO,PHONG}, rõ ràng chúng không thể là siêu khóa vì không chứa đủ các thuộc tính để suy ra MONHOC hoặc GIAOVIEN.</a:t>
            </a:r>
          </a:p>
          <a:p>
            <a:pPr algn="l">
              <a:lnSpc>
                <a:spcPts val="2660"/>
              </a:lnSpc>
              <a:spcBef>
                <a:spcPct val="0"/>
              </a:spcBef>
            </a:pPr>
            <a:r>
              <a:rPr lang="en-US" sz="1900">
                <a:solidFill>
                  <a:srgbClr val="000000"/>
                </a:solidFill>
                <a:latin typeface="Canva Sans"/>
                <a:ea typeface="Canva Sans"/>
                <a:cs typeface="Canva Sans"/>
                <a:sym typeface="Canva Sans"/>
              </a:rPr>
              <a:t>Vậy, khóa duy nhất của lược đồ quan hệ Kehoach là {NGAY,GIO,PHONG}.</a:t>
            </a:r>
          </a:p>
          <a:p>
            <a:pPr algn="l">
              <a:lnSpc>
                <a:spcPts val="2660"/>
              </a:lnSpc>
              <a:spcBef>
                <a:spcPct val="0"/>
              </a:spcBef>
            </a:pPr>
            <a:r>
              <a:rPr lang="en-US" sz="1900">
                <a:solidFill>
                  <a:srgbClr val="000000"/>
                </a:solidFill>
                <a:latin typeface="Canva Sans"/>
                <a:ea typeface="Canva Sans"/>
                <a:cs typeface="Canva Sans"/>
                <a:sym typeface="Canva Sans"/>
              </a:rPr>
              <a:t> </a:t>
            </a:r>
          </a:p>
          <a:p>
            <a:pPr algn="l">
              <a:lnSpc>
                <a:spcPts val="2660"/>
              </a:lnSpc>
              <a:spcBef>
                <a:spcPct val="0"/>
              </a:spcBef>
            </a:pPr>
            <a:r>
              <a:rPr lang="en-US" sz="1900">
                <a:solidFill>
                  <a:srgbClr val="000000"/>
                </a:solidFill>
                <a:latin typeface="Canva Sans"/>
                <a:ea typeface="Canva Sans"/>
                <a:cs typeface="Canva Sans"/>
                <a:sym typeface="Canva Sans"/>
              </a:rPr>
              <a:t>Lược đồ Kehoach(NGAY, GIO, PHONG, MONHOC, GIAOVIEN) có các phụ thuộc hàm:</a:t>
            </a:r>
          </a:p>
          <a:p>
            <a:pPr algn="l">
              <a:lnSpc>
                <a:spcPts val="2660"/>
              </a:lnSpc>
              <a:spcBef>
                <a:spcPct val="0"/>
              </a:spcBef>
            </a:pPr>
            <a:r>
              <a:rPr lang="en-US" sz="1900">
                <a:solidFill>
                  <a:srgbClr val="000000"/>
                </a:solidFill>
                <a:latin typeface="Canva Sans"/>
                <a:ea typeface="Canva Sans"/>
                <a:cs typeface="Canva Sans"/>
                <a:sym typeface="Canva Sans"/>
              </a:rPr>
              <a:t>F = {NGAY, GIO, PHONG → MONHOC, MONHOC, NGAY → GIAOVIEN, NGAY, GIO, PHONG → GIAOVIEN, MONHOC → GIAOVIEN}</a:t>
            </a:r>
          </a:p>
          <a:p>
            <a:pPr algn="l">
              <a:lnSpc>
                <a:spcPts val="2660"/>
              </a:lnSpc>
              <a:spcBef>
                <a:spcPct val="0"/>
              </a:spcBef>
            </a:pPr>
          </a:p>
        </p:txBody>
      </p:sp>
      <p:sp>
        <p:nvSpPr>
          <p:cNvPr name="TextBox 6" id="6"/>
          <p:cNvSpPr txBox="true"/>
          <p:nvPr/>
        </p:nvSpPr>
        <p:spPr>
          <a:xfrm rot="0">
            <a:off x="9782430" y="2316808"/>
            <a:ext cx="7476870" cy="7335154"/>
          </a:xfrm>
          <a:prstGeom prst="rect">
            <a:avLst/>
          </a:prstGeom>
        </p:spPr>
        <p:txBody>
          <a:bodyPr anchor="t" rtlCol="false" tIns="0" lIns="0" bIns="0" rIns="0">
            <a:spAutoFit/>
          </a:bodyPr>
          <a:lstStyle/>
          <a:p>
            <a:pPr algn="l">
              <a:lnSpc>
                <a:spcPts val="2652"/>
              </a:lnSpc>
              <a:spcBef>
                <a:spcPct val="0"/>
              </a:spcBef>
            </a:pPr>
            <a:r>
              <a:rPr lang="en-US" sz="1894">
                <a:solidFill>
                  <a:srgbClr val="000000"/>
                </a:solidFill>
                <a:latin typeface="Canva Sans"/>
                <a:ea typeface="Canva Sans"/>
                <a:cs typeface="Canva Sans"/>
                <a:sym typeface="Canva Sans"/>
              </a:rPr>
              <a:t>2 Kiểm tra dạng chuẩn:</a:t>
            </a:r>
          </a:p>
          <a:p>
            <a:pPr algn="l">
              <a:lnSpc>
                <a:spcPts val="2652"/>
              </a:lnSpc>
              <a:spcBef>
                <a:spcPct val="0"/>
              </a:spcBef>
            </a:pPr>
            <a:r>
              <a:rPr lang="en-US" sz="1894">
                <a:solidFill>
                  <a:srgbClr val="000000"/>
                </a:solidFill>
                <a:latin typeface="Canva Sans"/>
                <a:ea typeface="Canva Sans"/>
                <a:cs typeface="Canva Sans"/>
                <a:sym typeface="Canva Sans"/>
              </a:rPr>
              <a:t>1. 1NF: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1NF nếu tất cả các giá trị trong các thuộc tính là nguyên tử. Ta giả định lược đồ này thỏa mãn 1NF.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2. 2NF: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2NF nếu không có phụ thuộc không chính thức (partial dependency).</a:t>
            </a:r>
          </a:p>
          <a:p>
            <a:pPr algn="l">
              <a:lnSpc>
                <a:spcPts val="2652"/>
              </a:lnSpc>
              <a:spcBef>
                <a:spcPct val="0"/>
              </a:spcBef>
            </a:pPr>
            <a:r>
              <a:rPr lang="en-US" sz="1894">
                <a:solidFill>
                  <a:srgbClr val="000000"/>
                </a:solidFill>
                <a:latin typeface="Canva Sans"/>
                <a:ea typeface="Canva Sans"/>
                <a:cs typeface="Canva Sans"/>
                <a:sym typeface="Canva Sans"/>
              </a:rPr>
              <a:t>Phụ thuộc MONHOC → GIAOVIEN là phụ thuộc không chính thức vì MONHOC không phải là khóa chính.</a:t>
            </a:r>
          </a:p>
          <a:p>
            <a:pPr algn="l">
              <a:lnSpc>
                <a:spcPts val="2652"/>
              </a:lnSpc>
              <a:spcBef>
                <a:spcPct val="0"/>
              </a:spcBef>
            </a:pPr>
            <a:r>
              <a:rPr lang="en-US" sz="1894">
                <a:solidFill>
                  <a:srgbClr val="000000"/>
                </a:solidFill>
                <a:latin typeface="Canva Sans"/>
                <a:ea typeface="Canva Sans"/>
                <a:cs typeface="Canva Sans"/>
                <a:sym typeface="Canva Sans"/>
              </a:rPr>
              <a:t>Kết luận: Lược đồ không thỏa mãn 2NF.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3. 3NF:</a:t>
            </a:r>
          </a:p>
          <a:p>
            <a:pPr algn="l">
              <a:lnSpc>
                <a:spcPts val="2652"/>
              </a:lnSpc>
              <a:spcBef>
                <a:spcPct val="0"/>
              </a:spcBef>
            </a:pPr>
            <a:r>
              <a:rPr lang="en-US" sz="1894">
                <a:solidFill>
                  <a:srgbClr val="000000"/>
                </a:solidFill>
                <a:latin typeface="Canva Sans"/>
                <a:ea typeface="Canva Sans"/>
                <a:cs typeface="Canva Sans"/>
                <a:sym typeface="Canva Sans"/>
              </a:rPr>
              <a:t>Vì lược đồ không thỏa mãn 2NF, ta không cần kiểm tra 3NF.</a:t>
            </a:r>
          </a:p>
          <a:p>
            <a:pPr algn="l">
              <a:lnSpc>
                <a:spcPts val="2652"/>
              </a:lnSpc>
              <a:spcBef>
                <a:spcPct val="0"/>
              </a:spcBef>
            </a:pPr>
            <a:r>
              <a:rPr lang="en-US" sz="1894">
                <a:solidFill>
                  <a:srgbClr val="000000"/>
                </a:solidFill>
                <a:latin typeface="Canva Sans"/>
                <a:ea typeface="Canva Sans"/>
                <a:cs typeface="Canva Sans"/>
                <a:sym typeface="Canva Sans"/>
              </a:rPr>
              <a:t> </a:t>
            </a:r>
          </a:p>
          <a:p>
            <a:pPr algn="l">
              <a:lnSpc>
                <a:spcPts val="2652"/>
              </a:lnSpc>
              <a:spcBef>
                <a:spcPct val="0"/>
              </a:spcBef>
            </a:pPr>
            <a:r>
              <a:rPr lang="en-US" sz="1894">
                <a:solidFill>
                  <a:srgbClr val="000000"/>
                </a:solidFill>
                <a:latin typeface="Canva Sans"/>
                <a:ea typeface="Canva Sans"/>
                <a:cs typeface="Canva Sans"/>
                <a:sym typeface="Canva Sans"/>
              </a:rPr>
              <a:t>4. BCNF:</a:t>
            </a:r>
          </a:p>
          <a:p>
            <a:pPr algn="l">
              <a:lnSpc>
                <a:spcPts val="2652"/>
              </a:lnSpc>
              <a:spcBef>
                <a:spcPct val="0"/>
              </a:spcBef>
            </a:pPr>
            <a:r>
              <a:rPr lang="en-US" sz="1894">
                <a:solidFill>
                  <a:srgbClr val="000000"/>
                </a:solidFill>
                <a:latin typeface="Canva Sans"/>
                <a:ea typeface="Canva Sans"/>
                <a:cs typeface="Canva Sans"/>
                <a:sym typeface="Canva Sans"/>
              </a:rPr>
              <a:t>Lược đồ thỏa mãn BCNF nếu mọi phụ thuộc hàm có vế trái là siêu khóa.</a:t>
            </a:r>
          </a:p>
          <a:p>
            <a:pPr algn="l">
              <a:lnSpc>
                <a:spcPts val="2652"/>
              </a:lnSpc>
              <a:spcBef>
                <a:spcPct val="0"/>
              </a:spcBef>
            </a:pPr>
            <a:r>
              <a:rPr lang="en-US" sz="1894">
                <a:solidFill>
                  <a:srgbClr val="000000"/>
                </a:solidFill>
                <a:latin typeface="Canva Sans"/>
                <a:ea typeface="Canva Sans"/>
                <a:cs typeface="Canva Sans"/>
                <a:sym typeface="Canva Sans"/>
              </a:rPr>
              <a:t>MONHOC → GIAOVIEN vi phạm BCNF vì MONHOC không phải là siêu khóa.</a:t>
            </a:r>
          </a:p>
          <a:p>
            <a:pPr algn="l">
              <a:lnSpc>
                <a:spcPts val="2652"/>
              </a:lnSpc>
              <a:spcBef>
                <a:spcPct val="0"/>
              </a:spcBef>
            </a:pPr>
            <a:r>
              <a:rPr lang="en-US" sz="1894">
                <a:solidFill>
                  <a:srgbClr val="000000"/>
                </a:solidFill>
                <a:latin typeface="Canva Sans"/>
                <a:ea typeface="Canva Sans"/>
                <a:cs typeface="Canva Sans"/>
                <a:sym typeface="Canva Sans"/>
              </a:rPr>
              <a:t>Kết luận: Lược đồ không thỏa mãn BCNF.</a:t>
            </a:r>
          </a:p>
          <a:p>
            <a:pPr algn="l">
              <a:lnSpc>
                <a:spcPts val="2652"/>
              </a:lnSpc>
              <a:spcBef>
                <a:spcPct val="0"/>
              </a:spcBef>
            </a:pPr>
            <a:r>
              <a:rPr lang="en-US" sz="1894">
                <a:solidFill>
                  <a:srgbClr val="000000"/>
                </a:solidFill>
                <a:latin typeface="Canva Sans"/>
                <a:ea typeface="Canva Sans"/>
                <a:cs typeface="Canva Sans"/>
                <a:sym typeface="Canva Sans"/>
              </a:rPr>
              <a:t>Kết luận: Dạng chuẩn cao nhất của lược đồ Kehoach là 1NF.</a:t>
            </a:r>
          </a:p>
        </p:txBody>
      </p:sp>
      <p:sp>
        <p:nvSpPr>
          <p:cNvPr name="TextBox 7" id="7"/>
          <p:cNvSpPr txBox="true"/>
          <p:nvPr/>
        </p:nvSpPr>
        <p:spPr>
          <a:xfrm rot="0">
            <a:off x="13595482" y="9748923"/>
            <a:ext cx="4304001" cy="380927"/>
          </a:xfrm>
          <a:prstGeom prst="rect">
            <a:avLst/>
          </a:prstGeom>
        </p:spPr>
        <p:txBody>
          <a:bodyPr anchor="t" rtlCol="false" tIns="0" lIns="0" bIns="0" rIns="0">
            <a:spAutoFit/>
          </a:bodyPr>
          <a:lstStyle/>
          <a:p>
            <a:pPr algn="ctr">
              <a:lnSpc>
                <a:spcPts val="3154"/>
              </a:lnSpc>
              <a:spcBef>
                <a:spcPct val="0"/>
              </a:spcBef>
            </a:pPr>
            <a:r>
              <a:rPr lang="en-US" sz="2252">
                <a:solidFill>
                  <a:srgbClr val="000000"/>
                </a:solidFill>
                <a:latin typeface="Canva Sans"/>
                <a:ea typeface="Canva Sans"/>
                <a:cs typeface="Canva Sans"/>
                <a:sym typeface="Canva Sans"/>
              </a:rPr>
              <a:t>NGUYỄN HỮU THOẠI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451562">
            <a:off x="3623647" y="8569568"/>
            <a:ext cx="1741748" cy="4114800"/>
          </a:xfrm>
          <a:custGeom>
            <a:avLst/>
            <a:gdLst/>
            <a:ahLst/>
            <a:cxnLst/>
            <a:rect r="r" b="b" t="t" l="l"/>
            <a:pathLst>
              <a:path h="4114800" w="1741748">
                <a:moveTo>
                  <a:pt x="0" y="0"/>
                </a:moveTo>
                <a:lnTo>
                  <a:pt x="1741748" y="0"/>
                </a:lnTo>
                <a:lnTo>
                  <a:pt x="17417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25561" y="3818982"/>
            <a:ext cx="6224659" cy="5613864"/>
          </a:xfrm>
          <a:custGeom>
            <a:avLst/>
            <a:gdLst/>
            <a:ahLst/>
            <a:cxnLst/>
            <a:rect r="r" b="b" t="t" l="l"/>
            <a:pathLst>
              <a:path h="5613864" w="6224659">
                <a:moveTo>
                  <a:pt x="0" y="0"/>
                </a:moveTo>
                <a:lnTo>
                  <a:pt x="6224659" y="0"/>
                </a:lnTo>
                <a:lnTo>
                  <a:pt x="6224659" y="5613865"/>
                </a:lnTo>
                <a:lnTo>
                  <a:pt x="0" y="5613865"/>
                </a:lnTo>
                <a:lnTo>
                  <a:pt x="0" y="0"/>
                </a:lnTo>
                <a:close/>
              </a:path>
            </a:pathLst>
          </a:custGeom>
          <a:blipFill>
            <a:blip r:embed="rId5"/>
            <a:stretch>
              <a:fillRect l="0" t="0" r="0" b="0"/>
            </a:stretch>
          </a:blipFill>
        </p:spPr>
      </p:sp>
      <p:sp>
        <p:nvSpPr>
          <p:cNvPr name="Freeform 5" id="5"/>
          <p:cNvSpPr/>
          <p:nvPr/>
        </p:nvSpPr>
        <p:spPr>
          <a:xfrm flipH="false" flipV="false" rot="0">
            <a:off x="-4414772" y="2050832"/>
            <a:ext cx="6224659" cy="5613864"/>
          </a:xfrm>
          <a:custGeom>
            <a:avLst/>
            <a:gdLst/>
            <a:ahLst/>
            <a:cxnLst/>
            <a:rect r="r" b="b" t="t" l="l"/>
            <a:pathLst>
              <a:path h="5613864" w="6224659">
                <a:moveTo>
                  <a:pt x="0" y="0"/>
                </a:moveTo>
                <a:lnTo>
                  <a:pt x="6224659" y="0"/>
                </a:lnTo>
                <a:lnTo>
                  <a:pt x="6224659" y="5613864"/>
                </a:lnTo>
                <a:lnTo>
                  <a:pt x="0" y="5613864"/>
                </a:lnTo>
                <a:lnTo>
                  <a:pt x="0" y="0"/>
                </a:lnTo>
                <a:close/>
              </a:path>
            </a:pathLst>
          </a:custGeom>
          <a:blipFill>
            <a:blip r:embed="rId5"/>
            <a:stretch>
              <a:fillRect l="0" t="0" r="0" b="0"/>
            </a:stretch>
          </a:blipFill>
        </p:spPr>
      </p:sp>
      <p:sp>
        <p:nvSpPr>
          <p:cNvPr name="Freeform 6" id="6"/>
          <p:cNvSpPr/>
          <p:nvPr/>
        </p:nvSpPr>
        <p:spPr>
          <a:xfrm flipH="false" flipV="false" rot="-1822129">
            <a:off x="14826214" y="2284797"/>
            <a:ext cx="2221745" cy="1439045"/>
          </a:xfrm>
          <a:custGeom>
            <a:avLst/>
            <a:gdLst/>
            <a:ahLst/>
            <a:cxnLst/>
            <a:rect r="r" b="b" t="t" l="l"/>
            <a:pathLst>
              <a:path h="1439045" w="2221745">
                <a:moveTo>
                  <a:pt x="0" y="0"/>
                </a:moveTo>
                <a:lnTo>
                  <a:pt x="2221745" y="0"/>
                </a:lnTo>
                <a:lnTo>
                  <a:pt x="2221745" y="1439045"/>
                </a:lnTo>
                <a:lnTo>
                  <a:pt x="0" y="1439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64904" y="186399"/>
            <a:ext cx="18023096" cy="1635507"/>
          </a:xfrm>
          <a:prstGeom prst="rect">
            <a:avLst/>
          </a:prstGeom>
        </p:spPr>
        <p:txBody>
          <a:bodyPr anchor="t" rtlCol="false" tIns="0" lIns="0" bIns="0" rIns="0">
            <a:spAutoFit/>
          </a:bodyPr>
          <a:lstStyle/>
          <a:p>
            <a:pPr algn="l">
              <a:lnSpc>
                <a:spcPts val="4353"/>
              </a:lnSpc>
              <a:spcBef>
                <a:spcPct val="0"/>
              </a:spcBef>
            </a:pPr>
            <a:r>
              <a:rPr lang="en-US" sz="3109">
                <a:solidFill>
                  <a:srgbClr val="FF3131"/>
                </a:solidFill>
                <a:latin typeface="Canva Sans"/>
                <a:ea typeface="Canva Sans"/>
                <a:cs typeface="Canva Sans"/>
                <a:sym typeface="Canva Sans"/>
              </a:rPr>
              <a:t> 4/ Cho lược đồ quan hệ Q(A,B,C,D) và tập phụ thuộc hàm F F = {A→B;B→C; D→B} C = {Q₁(A,C,D); Q₂(B,D)} </a:t>
            </a:r>
          </a:p>
          <a:p>
            <a:pPr algn="l">
              <a:lnSpc>
                <a:spcPts val="4353"/>
              </a:lnSpc>
              <a:spcBef>
                <a:spcPct val="0"/>
              </a:spcBef>
            </a:pPr>
            <a:r>
              <a:rPr lang="en-US" sz="3109">
                <a:solidFill>
                  <a:srgbClr val="FF3131"/>
                </a:solidFill>
                <a:latin typeface="Canva Sans"/>
                <a:ea typeface="Canva Sans"/>
                <a:cs typeface="Canva Sans"/>
                <a:sym typeface="Canva Sans"/>
              </a:rPr>
              <a:t>a) Xác định các Fᵢ (những phụ thuộc hàm F được bao trong Qᵢ)</a:t>
            </a:r>
          </a:p>
        </p:txBody>
      </p:sp>
      <p:sp>
        <p:nvSpPr>
          <p:cNvPr name="TextBox 8" id="8"/>
          <p:cNvSpPr txBox="true"/>
          <p:nvPr/>
        </p:nvSpPr>
        <p:spPr>
          <a:xfrm rot="0">
            <a:off x="1551904" y="2671939"/>
            <a:ext cx="13269874" cy="7415471"/>
          </a:xfrm>
          <a:prstGeom prst="rect">
            <a:avLst/>
          </a:prstGeom>
        </p:spPr>
        <p:txBody>
          <a:bodyPr anchor="t" rtlCol="false" tIns="0" lIns="0" bIns="0" rIns="0">
            <a:spAutoFit/>
          </a:bodyPr>
          <a:lstStyle/>
          <a:p>
            <a:pPr algn="l">
              <a:lnSpc>
                <a:spcPts val="3923"/>
              </a:lnSpc>
              <a:spcBef>
                <a:spcPct val="0"/>
              </a:spcBef>
            </a:pPr>
            <a:r>
              <a:rPr lang="en-US" sz="2802">
                <a:solidFill>
                  <a:srgbClr val="FF3131"/>
                </a:solidFill>
                <a:latin typeface="Canva Sans"/>
                <a:ea typeface="Canva Sans"/>
                <a:cs typeface="Canva Sans"/>
                <a:sym typeface="Canva Sans"/>
              </a:rPr>
              <a:t> </a:t>
            </a:r>
            <a:r>
              <a:rPr lang="en-US" sz="2802">
                <a:solidFill>
                  <a:srgbClr val="000000"/>
                </a:solidFill>
                <a:latin typeface="Canva Sans"/>
                <a:ea typeface="Canva Sans"/>
                <a:cs typeface="Canva Sans"/>
                <a:sym typeface="Canva Sans"/>
              </a:rPr>
              <a:t>- Q1 (A,C,D)</a:t>
            </a:r>
          </a:p>
          <a:p>
            <a:pPr algn="l">
              <a:lnSpc>
                <a:spcPts val="3923"/>
              </a:lnSpc>
              <a:spcBef>
                <a:spcPct val="0"/>
              </a:spcBef>
            </a:pPr>
            <a:r>
              <a:rPr lang="en-US" sz="2802">
                <a:solidFill>
                  <a:srgbClr val="000000"/>
                </a:solidFill>
                <a:latin typeface="Canva Sans"/>
                <a:ea typeface="Canva Sans"/>
                <a:cs typeface="Canva Sans"/>
                <a:sym typeface="Canva Sans"/>
              </a:rPr>
              <a:t> A → B không bao trong Q1 vì B không thuộc lược đồ của Q1</a:t>
            </a:r>
          </a:p>
          <a:p>
            <a:pPr algn="l">
              <a:lnSpc>
                <a:spcPts val="3923"/>
              </a:lnSpc>
              <a:spcBef>
                <a:spcPct val="0"/>
              </a:spcBef>
            </a:pPr>
            <a:r>
              <a:rPr lang="en-US" sz="2802">
                <a:solidFill>
                  <a:srgbClr val="000000"/>
                </a:solidFill>
                <a:latin typeface="Canva Sans"/>
                <a:ea typeface="Canva Sans"/>
                <a:cs typeface="Canva Sans"/>
                <a:sym typeface="Canva Sans"/>
              </a:rPr>
              <a:t> B → C không bao trong Q1 vì B không thuộc lược đồ của Q1 </a:t>
            </a:r>
          </a:p>
          <a:p>
            <a:pPr algn="l">
              <a:lnSpc>
                <a:spcPts val="3923"/>
              </a:lnSpc>
              <a:spcBef>
                <a:spcPct val="0"/>
              </a:spcBef>
            </a:pPr>
            <a:r>
              <a:rPr lang="en-US" sz="2802">
                <a:solidFill>
                  <a:srgbClr val="000000"/>
                </a:solidFill>
                <a:latin typeface="Canva Sans"/>
                <a:ea typeface="Canva Sans"/>
                <a:cs typeface="Canva Sans"/>
                <a:sym typeface="Canva Sans"/>
              </a:rPr>
              <a:t>D → B không bao trong Q1 vì B không thuộc lược đồ của Q1 </a:t>
            </a:r>
          </a:p>
          <a:p>
            <a:pPr algn="l">
              <a:lnSpc>
                <a:spcPts val="3923"/>
              </a:lnSpc>
              <a:spcBef>
                <a:spcPct val="0"/>
              </a:spcBef>
            </a:pPr>
            <a:r>
              <a:rPr lang="en-US" sz="2802">
                <a:solidFill>
                  <a:srgbClr val="000000"/>
                </a:solidFill>
                <a:latin typeface="Canva Sans"/>
                <a:ea typeface="Canva Sans"/>
                <a:cs typeface="Canva Sans"/>
                <a:sym typeface="Canva Sans"/>
              </a:rPr>
              <a:t> → F1 = ∅ vì không có phụ thuộc hàm nào trong F hợp lệ trong Q1 </a:t>
            </a:r>
          </a:p>
          <a:p>
            <a:pPr algn="l">
              <a:lnSpc>
                <a:spcPts val="3923"/>
              </a:lnSpc>
              <a:spcBef>
                <a:spcPct val="0"/>
              </a:spcBef>
            </a:pPr>
          </a:p>
          <a:p>
            <a:pPr algn="l">
              <a:lnSpc>
                <a:spcPts val="3923"/>
              </a:lnSpc>
              <a:spcBef>
                <a:spcPct val="0"/>
              </a:spcBef>
            </a:pPr>
            <a:r>
              <a:rPr lang="en-US" sz="2802">
                <a:solidFill>
                  <a:srgbClr val="000000"/>
                </a:solidFill>
                <a:latin typeface="Canva Sans"/>
                <a:ea typeface="Canva Sans"/>
                <a:cs typeface="Canva Sans"/>
                <a:sym typeface="Canva Sans"/>
              </a:rPr>
              <a:t>- Q2 (B,D) </a:t>
            </a:r>
          </a:p>
          <a:p>
            <a:pPr algn="l">
              <a:lnSpc>
                <a:spcPts val="3923"/>
              </a:lnSpc>
              <a:spcBef>
                <a:spcPct val="0"/>
              </a:spcBef>
            </a:pPr>
            <a:r>
              <a:rPr lang="en-US" sz="2802">
                <a:solidFill>
                  <a:srgbClr val="000000"/>
                </a:solidFill>
                <a:latin typeface="Canva Sans"/>
                <a:ea typeface="Canva Sans"/>
                <a:cs typeface="Canva Sans"/>
                <a:sym typeface="Canva Sans"/>
              </a:rPr>
              <a:t>A →  B không bao trong Q2 vì A không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B →  C không bao trong Q2 vì C không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D →  B bao trong Q2 vì cả D và B đều thuộc lược đồ của Q2 </a:t>
            </a:r>
          </a:p>
          <a:p>
            <a:pPr algn="l">
              <a:lnSpc>
                <a:spcPts val="3923"/>
              </a:lnSpc>
              <a:spcBef>
                <a:spcPct val="0"/>
              </a:spcBef>
            </a:pPr>
            <a:r>
              <a:rPr lang="en-US" sz="2802">
                <a:solidFill>
                  <a:srgbClr val="000000"/>
                </a:solidFill>
                <a:latin typeface="Canva Sans"/>
                <a:ea typeface="Canva Sans"/>
                <a:cs typeface="Canva Sans"/>
                <a:sym typeface="Canva Sans"/>
              </a:rPr>
              <a:t>→ F2 = {D → B}</a:t>
            </a:r>
          </a:p>
          <a:p>
            <a:pPr algn="l">
              <a:lnSpc>
                <a:spcPts val="3923"/>
              </a:lnSpc>
              <a:spcBef>
                <a:spcPct val="0"/>
              </a:spcBef>
            </a:pPr>
            <a:r>
              <a:rPr lang="en-US" sz="2802">
                <a:solidFill>
                  <a:srgbClr val="000000"/>
                </a:solidFill>
                <a:latin typeface="Canva Sans"/>
                <a:ea typeface="Canva Sans"/>
                <a:cs typeface="Canva Sans"/>
                <a:sym typeface="Canva Sans"/>
              </a:rPr>
              <a:t> </a:t>
            </a:r>
          </a:p>
          <a:p>
            <a:pPr algn="l">
              <a:lnSpc>
                <a:spcPts val="3923"/>
              </a:lnSpc>
              <a:spcBef>
                <a:spcPct val="0"/>
              </a:spcBef>
            </a:pPr>
            <a:r>
              <a:rPr lang="en-US" sz="2802">
                <a:solidFill>
                  <a:srgbClr val="000000"/>
                </a:solidFill>
                <a:latin typeface="Canva Sans"/>
                <a:ea typeface="Canva Sans"/>
                <a:cs typeface="Canva Sans"/>
                <a:sym typeface="Canva Sans"/>
              </a:rPr>
              <a:t>Kết luận: các phụ thuộc hàm được bao trong các quan hệ con Q1 và Q2 là: </a:t>
            </a:r>
          </a:p>
          <a:p>
            <a:pPr algn="l">
              <a:lnSpc>
                <a:spcPts val="3923"/>
              </a:lnSpc>
              <a:spcBef>
                <a:spcPct val="0"/>
              </a:spcBef>
            </a:pPr>
            <a:r>
              <a:rPr lang="en-US" sz="2802">
                <a:solidFill>
                  <a:srgbClr val="000000"/>
                </a:solidFill>
                <a:latin typeface="Canva Sans"/>
                <a:ea typeface="Canva Sans"/>
                <a:cs typeface="Canva Sans"/>
                <a:sym typeface="Canva Sans"/>
              </a:rPr>
              <a:t>• F₁ (trên Q₁): ∅</a:t>
            </a:r>
          </a:p>
          <a:p>
            <a:pPr algn="l">
              <a:lnSpc>
                <a:spcPts val="3923"/>
              </a:lnSpc>
              <a:spcBef>
                <a:spcPct val="0"/>
              </a:spcBef>
            </a:pPr>
            <a:r>
              <a:rPr lang="en-US" sz="2802">
                <a:solidFill>
                  <a:srgbClr val="000000"/>
                </a:solidFill>
                <a:latin typeface="Canva Sans"/>
                <a:ea typeface="Canva Sans"/>
                <a:cs typeface="Canva Sans"/>
                <a:sym typeface="Canva Sans"/>
              </a:rPr>
              <a:t>• F₂ (trên Q₂): {D → B}</a:t>
            </a:r>
          </a:p>
        </p:txBody>
      </p:sp>
      <p:sp>
        <p:nvSpPr>
          <p:cNvPr name="TextBox 9" id="9"/>
          <p:cNvSpPr txBox="true"/>
          <p:nvPr/>
        </p:nvSpPr>
        <p:spPr>
          <a:xfrm rot="0">
            <a:off x="7944013" y="1993682"/>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10" id="10"/>
          <p:cNvGrpSpPr/>
          <p:nvPr/>
        </p:nvGrpSpPr>
        <p:grpSpPr>
          <a:xfrm rot="0">
            <a:off x="13362357" y="9742378"/>
            <a:ext cx="4925643" cy="544622"/>
            <a:chOff x="0" y="0"/>
            <a:chExt cx="1297289" cy="143439"/>
          </a:xfrm>
        </p:grpSpPr>
        <p:sp>
          <p:nvSpPr>
            <p:cNvPr name="Freeform 11" id="11"/>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12" id="12"/>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2564964" y="3368940"/>
            <a:ext cx="12670920" cy="6622415"/>
          </a:xfrm>
          <a:custGeom>
            <a:avLst/>
            <a:gdLst/>
            <a:ahLst/>
            <a:cxnLst/>
            <a:rect r="r" b="b" t="t" l="l"/>
            <a:pathLst>
              <a:path h="6622415" w="12670920">
                <a:moveTo>
                  <a:pt x="0" y="0"/>
                </a:moveTo>
                <a:lnTo>
                  <a:pt x="12670920" y="0"/>
                </a:lnTo>
                <a:lnTo>
                  <a:pt x="12670920" y="6622414"/>
                </a:lnTo>
                <a:lnTo>
                  <a:pt x="0" y="6622414"/>
                </a:lnTo>
                <a:lnTo>
                  <a:pt x="0" y="0"/>
                </a:lnTo>
                <a:close/>
              </a:path>
            </a:pathLst>
          </a:custGeom>
          <a:blipFill>
            <a:blip r:embed="rId3"/>
            <a:stretch>
              <a:fillRect l="0" t="-27641" r="-58363" b="-42798"/>
            </a:stretch>
          </a:blipFill>
        </p:spPr>
      </p:sp>
      <p:sp>
        <p:nvSpPr>
          <p:cNvPr name="TextBox 4" id="4"/>
          <p:cNvSpPr txBox="true"/>
          <p:nvPr/>
        </p:nvSpPr>
        <p:spPr>
          <a:xfrm rot="0">
            <a:off x="220753" y="-47625"/>
            <a:ext cx="15239048" cy="2683510"/>
          </a:xfrm>
          <a:prstGeom prst="rect">
            <a:avLst/>
          </a:prstGeom>
        </p:spPr>
        <p:txBody>
          <a:bodyPr anchor="t" rtlCol="false" tIns="0" lIns="0" bIns="0" rIns="0">
            <a:spAutoFit/>
          </a:bodyPr>
          <a:lstStyle/>
          <a:p>
            <a:pPr algn="l">
              <a:lnSpc>
                <a:spcPts val="4339"/>
              </a:lnSpc>
              <a:spcBef>
                <a:spcPct val="0"/>
              </a:spcBef>
            </a:pPr>
            <a:r>
              <a:rPr lang="en-US" sz="3099">
                <a:solidFill>
                  <a:srgbClr val="FF3131"/>
                </a:solidFill>
                <a:latin typeface="Canva Sans"/>
                <a:ea typeface="Canva Sans"/>
                <a:cs typeface="Canva Sans"/>
                <a:sym typeface="Canva Sans"/>
              </a:rPr>
              <a:t>5/</a:t>
            </a:r>
            <a:r>
              <a:rPr lang="en-US" sz="3099">
                <a:solidFill>
                  <a:srgbClr val="FF3131"/>
                </a:solidFill>
                <a:latin typeface="Canva Sans"/>
                <a:ea typeface="Canva Sans"/>
                <a:cs typeface="Canva Sans"/>
                <a:sym typeface="Canva Sans"/>
              </a:rPr>
              <a:t> Giả sử ta có lược đồ quan hệ Q(C,D,E,G,H,K) và tập phụ thuộc hàm F như sau:</a:t>
            </a:r>
          </a:p>
          <a:p>
            <a:pPr algn="l">
              <a:lnSpc>
                <a:spcPts val="4339"/>
              </a:lnSpc>
              <a:spcBef>
                <a:spcPct val="0"/>
              </a:spcBef>
            </a:pPr>
            <a:r>
              <a:rPr lang="en-US" sz="3099">
                <a:solidFill>
                  <a:srgbClr val="FF3131"/>
                </a:solidFill>
                <a:latin typeface="Canva Sans"/>
                <a:ea typeface="Canva Sans"/>
                <a:cs typeface="Canva Sans"/>
                <a:sym typeface="Canva Sans"/>
              </a:rPr>
              <a:t>F = {CK→ H; C →D; E→C; E →G; CK →E} </a:t>
            </a:r>
          </a:p>
          <a:p>
            <a:pPr algn="l">
              <a:lnSpc>
                <a:spcPts val="4339"/>
              </a:lnSpc>
              <a:spcBef>
                <a:spcPct val="0"/>
              </a:spcBef>
            </a:pPr>
            <a:r>
              <a:rPr lang="en-US" sz="3099">
                <a:solidFill>
                  <a:srgbClr val="FF3131"/>
                </a:solidFill>
                <a:latin typeface="Canva Sans"/>
                <a:ea typeface="Canva Sans"/>
                <a:cs typeface="Canva Sans"/>
                <a:sym typeface="Canva Sans"/>
              </a:rPr>
              <a:t>a) Từ tập F, hãy chứng minh EK → DH </a:t>
            </a:r>
          </a:p>
          <a:p>
            <a:pPr algn="l">
              <a:lnSpc>
                <a:spcPts val="4339"/>
              </a:lnSpc>
              <a:spcBef>
                <a:spcPct val="0"/>
              </a:spcBef>
            </a:pPr>
            <a:r>
              <a:rPr lang="en-US" sz="3099">
                <a:solidFill>
                  <a:srgbClr val="FF3131"/>
                </a:solidFill>
                <a:latin typeface="Canva Sans"/>
                <a:ea typeface="Canva Sans"/>
                <a:cs typeface="Canva Sans"/>
                <a:sym typeface="Canva Sans"/>
              </a:rPr>
              <a:t>b) Tìm tất cả các khóa của Q </a:t>
            </a:r>
          </a:p>
          <a:p>
            <a:pPr algn="l">
              <a:lnSpc>
                <a:spcPts val="4339"/>
              </a:lnSpc>
              <a:spcBef>
                <a:spcPct val="0"/>
              </a:spcBef>
            </a:pPr>
            <a:r>
              <a:rPr lang="en-US" sz="3099">
                <a:solidFill>
                  <a:srgbClr val="FF3131"/>
                </a:solidFill>
                <a:latin typeface="Canva Sans"/>
                <a:ea typeface="Canva Sans"/>
                <a:cs typeface="Canva Sans"/>
                <a:sym typeface="Canva Sans"/>
              </a:rPr>
              <a:t>c) Xác định dạng chuẩn của Q.</a:t>
            </a:r>
          </a:p>
        </p:txBody>
      </p:sp>
      <p:sp>
        <p:nvSpPr>
          <p:cNvPr name="TextBox 5" id="5"/>
          <p:cNvSpPr txBox="true"/>
          <p:nvPr/>
        </p:nvSpPr>
        <p:spPr>
          <a:xfrm rot="0">
            <a:off x="3381692" y="3870075"/>
            <a:ext cx="9882664" cy="5381013"/>
          </a:xfrm>
          <a:prstGeom prst="rect">
            <a:avLst/>
          </a:prstGeom>
        </p:spPr>
        <p:txBody>
          <a:bodyPr anchor="t" rtlCol="false" tIns="0" lIns="0" bIns="0" rIns="0">
            <a:spAutoFit/>
          </a:bodyPr>
          <a:lstStyle/>
          <a:p>
            <a:pPr algn="l">
              <a:lnSpc>
                <a:spcPts val="4758"/>
              </a:lnSpc>
              <a:spcBef>
                <a:spcPct val="0"/>
              </a:spcBef>
            </a:pPr>
            <a:r>
              <a:rPr lang="en-US" sz="3399">
                <a:solidFill>
                  <a:srgbClr val="FF3131"/>
                </a:solidFill>
                <a:latin typeface="Canva Sans"/>
                <a:ea typeface="Canva Sans"/>
                <a:cs typeface="Canva Sans"/>
                <a:sym typeface="Canva Sans"/>
              </a:rPr>
              <a:t>a) Từ tập F, hãy chứng minh EK → DH </a:t>
            </a:r>
          </a:p>
          <a:p>
            <a:pPr algn="l">
              <a:lnSpc>
                <a:spcPts val="4758"/>
              </a:lnSpc>
              <a:spcBef>
                <a:spcPct val="0"/>
              </a:spcBef>
            </a:pPr>
            <a:r>
              <a:rPr lang="en-US" sz="3399">
                <a:solidFill>
                  <a:srgbClr val="000000"/>
                </a:solidFill>
                <a:latin typeface="Canva Sans"/>
                <a:ea typeface="Canva Sans"/>
                <a:cs typeface="Canva Sans"/>
                <a:sym typeface="Canva Sans"/>
              </a:rPr>
              <a:t>Ban đầu: EK⁺ = {E, K}</a:t>
            </a:r>
          </a:p>
          <a:p>
            <a:pPr algn="l">
              <a:lnSpc>
                <a:spcPts val="4758"/>
              </a:lnSpc>
              <a:spcBef>
                <a:spcPct val="0"/>
              </a:spcBef>
            </a:pPr>
            <a:r>
              <a:rPr lang="en-US" sz="3399">
                <a:solidFill>
                  <a:srgbClr val="000000"/>
                </a:solidFill>
                <a:latin typeface="Canva Sans"/>
                <a:ea typeface="Canva Sans"/>
                <a:cs typeface="Canva Sans"/>
                <a:sym typeface="Canva Sans"/>
              </a:rPr>
              <a:t>Từ E→C: EK⁺ = {E, K, C}</a:t>
            </a:r>
          </a:p>
          <a:p>
            <a:pPr algn="l">
              <a:lnSpc>
                <a:spcPts val="4758"/>
              </a:lnSpc>
              <a:spcBef>
                <a:spcPct val="0"/>
              </a:spcBef>
            </a:pPr>
            <a:r>
              <a:rPr lang="en-US" sz="3399">
                <a:solidFill>
                  <a:srgbClr val="000000"/>
                </a:solidFill>
                <a:latin typeface="Canva Sans"/>
                <a:ea typeface="Canva Sans"/>
                <a:cs typeface="Canva Sans"/>
                <a:sym typeface="Canva Sans"/>
              </a:rPr>
              <a:t>Từ C→D: EK⁺ = {E, K, C, D}</a:t>
            </a:r>
          </a:p>
          <a:p>
            <a:pPr algn="l">
              <a:lnSpc>
                <a:spcPts val="4758"/>
              </a:lnSpc>
              <a:spcBef>
                <a:spcPct val="0"/>
              </a:spcBef>
            </a:pPr>
            <a:r>
              <a:rPr lang="en-US" sz="3399">
                <a:solidFill>
                  <a:srgbClr val="000000"/>
                </a:solidFill>
                <a:latin typeface="Canva Sans"/>
                <a:ea typeface="Canva Sans"/>
                <a:cs typeface="Canva Sans"/>
                <a:sym typeface="Canva Sans"/>
              </a:rPr>
              <a:t>Từ E→G: EK⁺ = {E, K, C, D, G}</a:t>
            </a:r>
          </a:p>
          <a:p>
            <a:pPr algn="l">
              <a:lnSpc>
                <a:spcPts val="4758"/>
              </a:lnSpc>
              <a:spcBef>
                <a:spcPct val="0"/>
              </a:spcBef>
            </a:pPr>
            <a:r>
              <a:rPr lang="en-US" sz="3399">
                <a:solidFill>
                  <a:srgbClr val="000000"/>
                </a:solidFill>
                <a:latin typeface="Canva Sans"/>
                <a:ea typeface="Canva Sans"/>
                <a:cs typeface="Canva Sans"/>
                <a:sym typeface="Canva Sans"/>
              </a:rPr>
              <a:t>Từ CK→H (với C, K ∈ EK⁺): EK⁺ = {E, K, C, D, G, H}</a:t>
            </a:r>
          </a:p>
          <a:p>
            <a:pPr algn="l">
              <a:lnSpc>
                <a:spcPts val="4758"/>
              </a:lnSpc>
              <a:spcBef>
                <a:spcPct val="0"/>
              </a:spcBef>
            </a:pPr>
            <a:r>
              <a:rPr lang="en-US" sz="3399">
                <a:solidFill>
                  <a:srgbClr val="000000"/>
                </a:solidFill>
                <a:latin typeface="Canva Sans"/>
                <a:ea typeface="Canva Sans"/>
                <a:cs typeface="Canva Sans"/>
                <a:sym typeface="Canva Sans"/>
              </a:rPr>
              <a:t>Từ CK→E: Không thêm gì mới (E đã có)</a:t>
            </a:r>
          </a:p>
          <a:p>
            <a:pPr algn="l">
              <a:lnSpc>
                <a:spcPts val="4758"/>
              </a:lnSpc>
              <a:spcBef>
                <a:spcPct val="0"/>
              </a:spcBef>
            </a:pPr>
            <a:r>
              <a:rPr lang="en-US" sz="3399">
                <a:solidFill>
                  <a:srgbClr val="000000"/>
                </a:solidFill>
                <a:latin typeface="Canva Sans"/>
                <a:ea typeface="Canva Sans"/>
                <a:cs typeface="Canva Sans"/>
                <a:sym typeface="Canva Sans"/>
              </a:rPr>
              <a:t>Ø Kết quả: EK⁺ = {E, K, C, D, G, H}, chứa D và H</a:t>
            </a:r>
          </a:p>
          <a:p>
            <a:pPr algn="l">
              <a:lnSpc>
                <a:spcPts val="4758"/>
              </a:lnSpc>
              <a:spcBef>
                <a:spcPct val="0"/>
              </a:spcBef>
            </a:pPr>
            <a:r>
              <a:rPr lang="en-US" sz="3399">
                <a:solidFill>
                  <a:srgbClr val="000000"/>
                </a:solidFill>
                <a:latin typeface="Canva Sans"/>
                <a:ea typeface="Canva Sans"/>
                <a:cs typeface="Canva Sans"/>
                <a:sym typeface="Canva Sans"/>
              </a:rPr>
              <a:t>Kết luận: EK→DH được chứng minh</a:t>
            </a:r>
          </a:p>
        </p:txBody>
      </p:sp>
      <p:sp>
        <p:nvSpPr>
          <p:cNvPr name="TextBox 6" id="6"/>
          <p:cNvSpPr txBox="true"/>
          <p:nvPr/>
        </p:nvSpPr>
        <p:spPr>
          <a:xfrm rot="0">
            <a:off x="7009001" y="2578735"/>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7" id="7"/>
          <p:cNvGrpSpPr/>
          <p:nvPr/>
        </p:nvGrpSpPr>
        <p:grpSpPr>
          <a:xfrm rot="0">
            <a:off x="10177483" y="97423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786839" y="-1907377"/>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09217" y="2387057"/>
            <a:ext cx="12435165" cy="7711730"/>
          </a:xfrm>
          <a:custGeom>
            <a:avLst/>
            <a:gdLst/>
            <a:ahLst/>
            <a:cxnLst/>
            <a:rect r="r" b="b" t="t" l="l"/>
            <a:pathLst>
              <a:path h="7711730" w="12435165">
                <a:moveTo>
                  <a:pt x="0" y="0"/>
                </a:moveTo>
                <a:lnTo>
                  <a:pt x="12435166" y="0"/>
                </a:lnTo>
                <a:lnTo>
                  <a:pt x="12435166" y="7711731"/>
                </a:lnTo>
                <a:lnTo>
                  <a:pt x="0" y="7711731"/>
                </a:lnTo>
                <a:lnTo>
                  <a:pt x="0" y="0"/>
                </a:lnTo>
                <a:close/>
              </a:path>
            </a:pathLst>
          </a:custGeom>
          <a:blipFill>
            <a:blip r:embed="rId5"/>
            <a:stretch>
              <a:fillRect l="0" t="0" r="0" b="0"/>
            </a:stretch>
          </a:blipFill>
        </p:spPr>
      </p:sp>
      <p:sp>
        <p:nvSpPr>
          <p:cNvPr name="TextBox 5" id="5"/>
          <p:cNvSpPr txBox="true"/>
          <p:nvPr/>
        </p:nvSpPr>
        <p:spPr>
          <a:xfrm rot="0">
            <a:off x="215910" y="392103"/>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5B4F47"/>
                </a:solidFill>
                <a:latin typeface="Times New Roman Bold"/>
                <a:ea typeface="Times New Roman Bold"/>
                <a:cs typeface="Times New Roman Bold"/>
                <a:sym typeface="Times New Roman Bold"/>
              </a:rPr>
              <a:t>PHẦN A - XÂY DỰNG MÔ HÌNH ER VÀ LƯỢC ĐỒ QUAN HỆ  - SQL</a:t>
            </a:r>
          </a:p>
        </p:txBody>
      </p:sp>
      <p:sp>
        <p:nvSpPr>
          <p:cNvPr name="TextBox 6" id="6"/>
          <p:cNvSpPr txBox="true"/>
          <p:nvPr/>
        </p:nvSpPr>
        <p:spPr>
          <a:xfrm rot="0">
            <a:off x="215910" y="1536157"/>
            <a:ext cx="8386614" cy="679450"/>
          </a:xfrm>
          <a:prstGeom prst="rect">
            <a:avLst/>
          </a:prstGeom>
        </p:spPr>
        <p:txBody>
          <a:bodyPr anchor="t" rtlCol="false" tIns="0" lIns="0" bIns="0" rIns="0">
            <a:spAutoFit/>
          </a:bodyPr>
          <a:lstStyle/>
          <a:p>
            <a:pPr algn="ctr" marL="863599" indent="-431800" lvl="1">
              <a:lnSpc>
                <a:spcPts val="5599"/>
              </a:lnSpc>
              <a:spcBef>
                <a:spcPct val="0"/>
              </a:spcBef>
              <a:buAutoNum type="arabicPeriod" startAt="1"/>
            </a:pPr>
            <a:r>
              <a:rPr lang="en-US" sz="3999">
                <a:solidFill>
                  <a:srgbClr val="FFFFFF"/>
                </a:solidFill>
                <a:latin typeface="Lora"/>
                <a:ea typeface="Lora"/>
                <a:cs typeface="Lora"/>
                <a:sym typeface="Lora"/>
              </a:rPr>
              <a:t>XÂY DỰNG MÔ HÌNH ER, ERD</a:t>
            </a:r>
          </a:p>
        </p:txBody>
      </p:sp>
      <p:sp>
        <p:nvSpPr>
          <p:cNvPr name="TextBox 7" id="7"/>
          <p:cNvSpPr txBox="true"/>
          <p:nvPr/>
        </p:nvSpPr>
        <p:spPr>
          <a:xfrm rot="0">
            <a:off x="-498092" y="9105900"/>
            <a:ext cx="5262973" cy="722631"/>
          </a:xfrm>
          <a:prstGeom prst="rect">
            <a:avLst/>
          </a:prstGeom>
        </p:spPr>
        <p:txBody>
          <a:bodyPr anchor="t" rtlCol="false" tIns="0" lIns="0" bIns="0" rIns="0">
            <a:spAutoFit/>
          </a:bodyPr>
          <a:lstStyle/>
          <a:p>
            <a:pPr algn="ctr">
              <a:lnSpc>
                <a:spcPts val="5319"/>
              </a:lnSpc>
            </a:pPr>
            <a:r>
              <a:rPr lang="en-US" b="true" sz="3799" spc="113">
                <a:solidFill>
                  <a:srgbClr val="000000"/>
                </a:solidFill>
                <a:latin typeface="Times New Roman Bold"/>
                <a:ea typeface="Times New Roman Bold"/>
                <a:cs typeface="Times New Roman Bold"/>
                <a:sym typeface="Times New Roman Bold"/>
              </a:rPr>
              <a:t>MÔ HÌNH ER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051049">
            <a:off x="-390293" y="8859403"/>
            <a:ext cx="2274548" cy="2219580"/>
          </a:xfrm>
          <a:custGeom>
            <a:avLst/>
            <a:gdLst/>
            <a:ahLst/>
            <a:cxnLst/>
            <a:rect r="r" b="b" t="t" l="l"/>
            <a:pathLst>
              <a:path h="2219580" w="2274548">
                <a:moveTo>
                  <a:pt x="0" y="0"/>
                </a:moveTo>
                <a:lnTo>
                  <a:pt x="2274548" y="0"/>
                </a:lnTo>
                <a:lnTo>
                  <a:pt x="2274548" y="2219580"/>
                </a:lnTo>
                <a:lnTo>
                  <a:pt x="0" y="2219580"/>
                </a:lnTo>
                <a:lnTo>
                  <a:pt x="0" y="0"/>
                </a:lnTo>
                <a:close/>
              </a:path>
            </a:pathLst>
          </a:custGeom>
          <a:blipFill>
            <a:blip r:embed="rId3"/>
            <a:stretch>
              <a:fillRect l="0" t="0" r="0" b="0"/>
            </a:stretch>
          </a:blipFill>
        </p:spPr>
      </p:sp>
      <p:graphicFrame>
        <p:nvGraphicFramePr>
          <p:cNvPr name="Object 4" id="4"/>
          <p:cNvGraphicFramePr/>
          <p:nvPr/>
        </p:nvGraphicFramePr>
        <p:xfrm>
          <a:off x="250766" y="2008852"/>
          <a:ext cx="6286500" cy="7124700"/>
        </p:xfrm>
        <a:graphic>
          <a:graphicData uri="http://schemas.openxmlformats.org/presentationml/2006/ole">
            <p:oleObj imgW="7708900" imgH="85471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aphicFrame>
        <p:nvGraphicFramePr>
          <p:cNvPr name="Object 5" id="5"/>
          <p:cNvGraphicFramePr/>
          <p:nvPr/>
        </p:nvGraphicFramePr>
        <p:xfrm>
          <a:off x="8278235" y="2008852"/>
          <a:ext cx="6286500" cy="4191000"/>
        </p:xfrm>
        <a:graphic>
          <a:graphicData uri="http://schemas.openxmlformats.org/presentationml/2006/ole">
            <p:oleObj imgW="7543800" imgH="54483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6" id="6"/>
          <p:cNvSpPr txBox="true"/>
          <p:nvPr/>
        </p:nvSpPr>
        <p:spPr>
          <a:xfrm rot="0">
            <a:off x="250766" y="213714"/>
            <a:ext cx="6261616" cy="1660452"/>
          </a:xfrm>
          <a:prstGeom prst="rect">
            <a:avLst/>
          </a:prstGeom>
        </p:spPr>
        <p:txBody>
          <a:bodyPr anchor="t" rtlCol="false" tIns="0" lIns="0" bIns="0" rIns="0">
            <a:spAutoFit/>
          </a:bodyPr>
          <a:lstStyle/>
          <a:p>
            <a:pPr algn="l">
              <a:lnSpc>
                <a:spcPts val="4973"/>
              </a:lnSpc>
              <a:spcBef>
                <a:spcPct val="0"/>
              </a:spcBef>
            </a:pPr>
            <a:r>
              <a:rPr lang="en-US" sz="3552">
                <a:solidFill>
                  <a:srgbClr val="FF3131"/>
                </a:solidFill>
                <a:latin typeface="Canva Sans"/>
                <a:ea typeface="Canva Sans"/>
                <a:cs typeface="Canva Sans"/>
                <a:sym typeface="Canva Sans"/>
              </a:rPr>
              <a:t>b) Tìm tất cả các khóa của Q</a:t>
            </a:r>
            <a:r>
              <a:rPr lang="en-US" sz="3552">
                <a:solidFill>
                  <a:srgbClr val="000000"/>
                </a:solidFill>
                <a:latin typeface="Canva Sans"/>
                <a:ea typeface="Canva Sans"/>
                <a:cs typeface="Canva Sans"/>
                <a:sym typeface="Canva Sans"/>
              </a:rPr>
              <a:t> </a:t>
            </a:r>
          </a:p>
          <a:p>
            <a:pPr algn="l">
              <a:lnSpc>
                <a:spcPts val="4134"/>
              </a:lnSpc>
              <a:spcBef>
                <a:spcPct val="0"/>
              </a:spcBef>
            </a:pPr>
            <a:r>
              <a:rPr lang="en-US" sz="2952">
                <a:solidFill>
                  <a:srgbClr val="000000"/>
                </a:solidFill>
                <a:latin typeface="Canva Sans"/>
                <a:ea typeface="Canva Sans"/>
                <a:cs typeface="Canva Sans"/>
                <a:sym typeface="Canva Sans"/>
              </a:rPr>
              <a:t>TN=K </a:t>
            </a:r>
          </a:p>
          <a:p>
            <a:pPr algn="l">
              <a:lnSpc>
                <a:spcPts val="4134"/>
              </a:lnSpc>
              <a:spcBef>
                <a:spcPct val="0"/>
              </a:spcBef>
            </a:pPr>
            <a:r>
              <a:rPr lang="en-US" sz="2952">
                <a:solidFill>
                  <a:srgbClr val="000000"/>
                </a:solidFill>
                <a:latin typeface="Canva Sans"/>
                <a:ea typeface="Canva Sans"/>
                <a:cs typeface="Canva Sans"/>
                <a:sym typeface="Canva Sans"/>
              </a:rPr>
              <a:t>TG=C, E</a:t>
            </a:r>
          </a:p>
        </p:txBody>
      </p:sp>
      <p:grpSp>
        <p:nvGrpSpPr>
          <p:cNvPr name="Group 7" id="7"/>
          <p:cNvGrpSpPr/>
          <p:nvPr/>
        </p:nvGrpSpPr>
        <p:grpSpPr>
          <a:xfrm rot="0">
            <a:off x="12804748" y="80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66441" y="564670"/>
            <a:ext cx="17921559" cy="7964732"/>
          </a:xfrm>
          <a:prstGeom prst="rect">
            <a:avLst/>
          </a:prstGeom>
        </p:spPr>
        <p:txBody>
          <a:bodyPr anchor="t" rtlCol="false" tIns="0" lIns="0" bIns="0" rIns="0">
            <a:spAutoFit/>
          </a:bodyPr>
          <a:lstStyle/>
          <a:p>
            <a:pPr algn="l">
              <a:lnSpc>
                <a:spcPts val="5113"/>
              </a:lnSpc>
              <a:spcBef>
                <a:spcPct val="0"/>
              </a:spcBef>
            </a:pPr>
            <a:r>
              <a:rPr lang="en-US" sz="3652">
                <a:solidFill>
                  <a:srgbClr val="FF3131"/>
                </a:solidFill>
                <a:latin typeface="Canva Sans"/>
                <a:ea typeface="Canva Sans"/>
                <a:cs typeface="Canva Sans"/>
                <a:sym typeface="Canva Sans"/>
              </a:rPr>
              <a:t>c) Xác định dạng chuẩn của Q</a:t>
            </a:r>
          </a:p>
          <a:p>
            <a:pPr algn="l">
              <a:lnSpc>
                <a:spcPts val="4134"/>
              </a:lnSpc>
              <a:spcBef>
                <a:spcPct val="0"/>
              </a:spcBef>
            </a:pPr>
            <a:r>
              <a:rPr lang="en-US" sz="2952">
                <a:solidFill>
                  <a:srgbClr val="000000"/>
                </a:solidFill>
                <a:latin typeface="Canva Sans"/>
                <a:ea typeface="Canva Sans"/>
                <a:cs typeface="Canva Sans"/>
                <a:sym typeface="Canva Sans"/>
              </a:rPr>
              <a:t>Dạng chuẩn 1 (1NF): Q đang ở 1NF vì các thuộc tính là đơn trị</a:t>
            </a:r>
          </a:p>
          <a:p>
            <a:pPr algn="l">
              <a:lnSpc>
                <a:spcPts val="4134"/>
              </a:lnSpc>
              <a:spcBef>
                <a:spcPct val="0"/>
              </a:spcBef>
            </a:pPr>
            <a:r>
              <a:rPr lang="en-US" sz="2952">
                <a:solidFill>
                  <a:srgbClr val="000000"/>
                </a:solidFill>
                <a:latin typeface="Canva Sans"/>
                <a:ea typeface="Canva Sans"/>
                <a:cs typeface="Canva Sans"/>
                <a:sym typeface="Canva Sans"/>
              </a:rPr>
              <a:t>Dạng chuẩn 2 (2NF): Một lược đồ quan hệ ở 2NF nếu nó ở 1NF và mọi thuộc tính không khóa đều phụ thuộc hàm đầy đủ vào mọi khóa</a:t>
            </a:r>
          </a:p>
          <a:p>
            <a:pPr algn="l">
              <a:lnSpc>
                <a:spcPts val="4134"/>
              </a:lnSpc>
              <a:spcBef>
                <a:spcPct val="0"/>
              </a:spcBef>
            </a:pPr>
            <a:r>
              <a:rPr lang="en-US" sz="2952">
                <a:solidFill>
                  <a:srgbClr val="000000"/>
                </a:solidFill>
                <a:latin typeface="Canva Sans"/>
                <a:ea typeface="Canva Sans"/>
                <a:cs typeface="Canva Sans"/>
                <a:sym typeface="Canva Sans"/>
              </a:rPr>
              <a:t>- Các thuộc tính không khóa là: D, G, H</a:t>
            </a:r>
          </a:p>
          <a:p>
            <a:pPr algn="l">
              <a:lnSpc>
                <a:spcPts val="4134"/>
              </a:lnSpc>
              <a:spcBef>
                <a:spcPct val="0"/>
              </a:spcBef>
            </a:pPr>
            <a:r>
              <a:rPr lang="en-US" sz="2952">
                <a:solidFill>
                  <a:srgbClr val="000000"/>
                </a:solidFill>
                <a:latin typeface="Canva Sans"/>
                <a:ea typeface="Canva Sans"/>
                <a:cs typeface="Canva Sans"/>
                <a:sym typeface="Canva Sans"/>
              </a:rPr>
              <a:t>- Khóa là EK và CK</a:t>
            </a:r>
          </a:p>
          <a:p>
            <a:pPr algn="l">
              <a:lnSpc>
                <a:spcPts val="4134"/>
              </a:lnSpc>
              <a:spcBef>
                <a:spcPct val="0"/>
              </a:spcBef>
            </a:pPr>
            <a:r>
              <a:rPr lang="en-US" sz="2952">
                <a:solidFill>
                  <a:srgbClr val="000000"/>
                </a:solidFill>
                <a:latin typeface="Canva Sans"/>
                <a:ea typeface="Canva Sans"/>
                <a:cs typeface="Canva Sans"/>
                <a:sym typeface="Canva Sans"/>
              </a:rPr>
              <a:t>- Xét phụ thuộc hàm C→D: C là một phần của khóa CK, và D phụ thuộc vào C. Vậy Q không ở 2NF</a:t>
            </a:r>
          </a:p>
          <a:p>
            <a:pPr algn="l">
              <a:lnSpc>
                <a:spcPts val="4134"/>
              </a:lnSpc>
              <a:spcBef>
                <a:spcPct val="0"/>
              </a:spcBef>
            </a:pPr>
            <a:r>
              <a:rPr lang="en-US" sz="2952">
                <a:solidFill>
                  <a:srgbClr val="000000"/>
                </a:solidFill>
                <a:latin typeface="Canva Sans"/>
                <a:ea typeface="Canva Sans"/>
                <a:cs typeface="Canva Sans"/>
                <a:sym typeface="Canva Sans"/>
              </a:rPr>
              <a:t>- Xét phụ thuộc hàm E→C: E là một phần của khóa EK, và C phụ thuộc vào E. Vậy Q không ở 2NF</a:t>
            </a:r>
          </a:p>
          <a:p>
            <a:pPr algn="l">
              <a:lnSpc>
                <a:spcPts val="4134"/>
              </a:lnSpc>
              <a:spcBef>
                <a:spcPct val="0"/>
              </a:spcBef>
            </a:pPr>
            <a:r>
              <a:rPr lang="en-US" sz="2952">
                <a:solidFill>
                  <a:srgbClr val="000000"/>
                </a:solidFill>
                <a:latin typeface="Canva Sans"/>
                <a:ea typeface="Canva Sans"/>
                <a:cs typeface="Canva Sans"/>
                <a:sym typeface="Canva Sans"/>
              </a:rPr>
              <a:t>Dạng chuẩn 3 (3NF): Một lược đồ quan hệ ở 3NF nếu nó ở 2NF và mọi thuộc tính không khóa đều không phụ thuộc bắc cầu vào bất kỳ khóa nào. Vì Q không ở 2NF, nó cũng không ở 3NF</a:t>
            </a:r>
          </a:p>
          <a:p>
            <a:pPr algn="l">
              <a:lnSpc>
                <a:spcPts val="4134"/>
              </a:lnSpc>
              <a:spcBef>
                <a:spcPct val="0"/>
              </a:spcBef>
            </a:pPr>
            <a:r>
              <a:rPr lang="en-US" sz="2952">
                <a:solidFill>
                  <a:srgbClr val="000000"/>
                </a:solidFill>
                <a:latin typeface="Canva Sans"/>
                <a:ea typeface="Canva Sans"/>
                <a:cs typeface="Canva Sans"/>
                <a:sym typeface="Canva Sans"/>
              </a:rPr>
              <a:t>Dạng chuẩn Boyce-Codd (BCNF): Một lược đồ quan hệ ở BCNF nếu với mọi phụ thuộc hàm X→Y, X là một siêu khóa</a:t>
            </a:r>
          </a:p>
          <a:p>
            <a:pPr algn="l">
              <a:lnSpc>
                <a:spcPts val="4134"/>
              </a:lnSpc>
              <a:spcBef>
                <a:spcPct val="0"/>
              </a:spcBef>
            </a:pPr>
            <a:r>
              <a:rPr lang="en-US" sz="2952">
                <a:solidFill>
                  <a:srgbClr val="000000"/>
                </a:solidFill>
                <a:latin typeface="Canva Sans"/>
                <a:ea typeface="Canva Sans"/>
                <a:cs typeface="Canva Sans"/>
                <a:sym typeface="Canva Sans"/>
              </a:rPr>
              <a:t>- Xét C→D: C không phải là siêu khóa (C⁺ = {C, D} ≠ Q). Vậy Q không ở BCNF</a:t>
            </a:r>
          </a:p>
          <a:p>
            <a:pPr algn="l">
              <a:lnSpc>
                <a:spcPts val="4134"/>
              </a:lnSpc>
              <a:spcBef>
                <a:spcPct val="0"/>
              </a:spcBef>
            </a:pPr>
            <a:r>
              <a:rPr lang="en-US" sz="2952">
                <a:solidFill>
                  <a:srgbClr val="000000"/>
                </a:solidFill>
                <a:latin typeface="Canva Sans"/>
                <a:ea typeface="Canva Sans"/>
                <a:cs typeface="Canva Sans"/>
                <a:sym typeface="Canva Sans"/>
              </a:rPr>
              <a:t>- Xét E→C: E không phải là siêu khóa (E⁺ = {E, C, D, G} ≠ Q). Vậy Q không ở BCNF</a:t>
            </a:r>
          </a:p>
          <a:p>
            <a:pPr algn="l">
              <a:lnSpc>
                <a:spcPts val="4134"/>
              </a:lnSpc>
              <a:spcBef>
                <a:spcPct val="0"/>
              </a:spcBef>
            </a:pPr>
            <a:r>
              <a:rPr lang="en-US" sz="2952">
                <a:solidFill>
                  <a:srgbClr val="000000"/>
                </a:solidFill>
                <a:latin typeface="Canva Sans"/>
                <a:ea typeface="Canva Sans"/>
                <a:cs typeface="Canva Sans"/>
                <a:sym typeface="Canva Sans"/>
              </a:rPr>
              <a:t>Vậy, dạng chuẩn cao nhất của Q là: 1NF</a:t>
            </a:r>
          </a:p>
        </p:txBody>
      </p:sp>
      <p:grpSp>
        <p:nvGrpSpPr>
          <p:cNvPr name="Group 4" id="4"/>
          <p:cNvGrpSpPr/>
          <p:nvPr/>
        </p:nvGrpSpPr>
        <p:grpSpPr>
          <a:xfrm rot="0">
            <a:off x="13252318" y="8078"/>
            <a:ext cx="4925643" cy="544622"/>
            <a:chOff x="0" y="0"/>
            <a:chExt cx="1297289" cy="143439"/>
          </a:xfrm>
        </p:grpSpPr>
        <p:sp>
          <p:nvSpPr>
            <p:cNvPr name="Freeform 5" id="5"/>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6" id="6"/>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228827" y="3896736"/>
            <a:ext cx="18059173" cy="6268647"/>
          </a:xfrm>
          <a:prstGeom prst="rect">
            <a:avLst/>
          </a:prstGeom>
        </p:spPr>
        <p:txBody>
          <a:bodyPr anchor="t" rtlCol="false" tIns="0" lIns="0" bIns="0" rIns="0">
            <a:spAutoFit/>
          </a:bodyPr>
          <a:lstStyle/>
          <a:p>
            <a:pPr algn="l">
              <a:lnSpc>
                <a:spcPts val="4134"/>
              </a:lnSpc>
              <a:spcBef>
                <a:spcPct val="0"/>
              </a:spcBef>
            </a:pPr>
            <a:r>
              <a:rPr lang="en-US" sz="2952">
                <a:solidFill>
                  <a:srgbClr val="FF3131"/>
                </a:solidFill>
                <a:latin typeface="Canva Sans"/>
                <a:ea typeface="Canva Sans"/>
                <a:cs typeface="Canva Sans"/>
                <a:sym typeface="Canva Sans"/>
              </a:rPr>
              <a:t>a) Tính bao đóng D+, SD+, SI+ </a:t>
            </a:r>
          </a:p>
          <a:p>
            <a:pPr algn="l">
              <a:lnSpc>
                <a:spcPts val="4134"/>
              </a:lnSpc>
              <a:spcBef>
                <a:spcPct val="0"/>
              </a:spcBef>
            </a:pPr>
            <a:r>
              <a:rPr lang="en-US" sz="2952">
                <a:solidFill>
                  <a:srgbClr val="000000"/>
                </a:solidFill>
                <a:latin typeface="Canva Sans"/>
                <a:ea typeface="Canva Sans"/>
                <a:cs typeface="Canva Sans"/>
                <a:sym typeface="Canva Sans"/>
              </a:rPr>
              <a:t>D+ = {DM} </a:t>
            </a:r>
          </a:p>
          <a:p>
            <a:pPr algn="l">
              <a:lnSpc>
                <a:spcPts val="4134"/>
              </a:lnSpc>
              <a:spcBef>
                <a:spcPct val="0"/>
              </a:spcBef>
            </a:pPr>
            <a:r>
              <a:rPr lang="en-US" sz="2952">
                <a:solidFill>
                  <a:srgbClr val="000000"/>
                </a:solidFill>
                <a:latin typeface="Canva Sans"/>
                <a:ea typeface="Canva Sans"/>
                <a:cs typeface="Canva Sans"/>
                <a:sym typeface="Canva Sans"/>
              </a:rPr>
              <a:t>SD+ ={SDM} </a:t>
            </a:r>
          </a:p>
          <a:p>
            <a:pPr algn="l">
              <a:lnSpc>
                <a:spcPts val="4134"/>
              </a:lnSpc>
              <a:spcBef>
                <a:spcPct val="0"/>
              </a:spcBef>
            </a:pPr>
            <a:r>
              <a:rPr lang="en-US" sz="2952">
                <a:solidFill>
                  <a:srgbClr val="000000"/>
                </a:solidFill>
                <a:latin typeface="Canva Sans"/>
                <a:ea typeface="Canva Sans"/>
                <a:cs typeface="Canva Sans"/>
                <a:sym typeface="Canva Sans"/>
              </a:rPr>
              <a:t>SI+ ={SIDM} </a:t>
            </a:r>
          </a:p>
          <a:p>
            <a:pPr algn="l">
              <a:lnSpc>
                <a:spcPts val="4134"/>
              </a:lnSpc>
              <a:spcBef>
                <a:spcPct val="0"/>
              </a:spcBef>
            </a:pPr>
            <a:r>
              <a:rPr lang="en-US" sz="2952">
                <a:solidFill>
                  <a:srgbClr val="FF3131"/>
                </a:solidFill>
                <a:latin typeface="Canva Sans"/>
                <a:ea typeface="Canva Sans"/>
                <a:cs typeface="Canva Sans"/>
                <a:sym typeface="Canva Sans"/>
              </a:rPr>
              <a:t>b) Tìm tất cả các khóa của Q </a:t>
            </a:r>
          </a:p>
          <a:p>
            <a:pPr algn="l">
              <a:lnSpc>
                <a:spcPts val="4134"/>
              </a:lnSpc>
              <a:spcBef>
                <a:spcPct val="0"/>
              </a:spcBef>
            </a:pPr>
            <a:r>
              <a:rPr lang="en-US" sz="2952">
                <a:solidFill>
                  <a:srgbClr val="000000"/>
                </a:solidFill>
                <a:latin typeface="Canva Sans"/>
                <a:ea typeface="Canva Sans"/>
                <a:cs typeface="Canva Sans"/>
                <a:sym typeface="Canva Sans"/>
              </a:rPr>
              <a:t>• Xét tập SI, ta thấy SI⁺ = Q. Vậy SI là một siêu khóa. Vì không có thuộc tính nào có thể loại bỏ khỏi SI mà vẫn giữ được tính chất siêu khóa (S⁺ ≠ Q, I⁺ ≠ Q), nên SI là một khóa.</a:t>
            </a:r>
          </a:p>
          <a:p>
            <a:pPr algn="l">
              <a:lnSpc>
                <a:spcPts val="4134"/>
              </a:lnSpc>
              <a:spcBef>
                <a:spcPct val="0"/>
              </a:spcBef>
            </a:pPr>
            <a:r>
              <a:rPr lang="en-US" sz="2952">
                <a:solidFill>
                  <a:srgbClr val="000000"/>
                </a:solidFill>
                <a:latin typeface="Canva Sans"/>
                <a:ea typeface="Canva Sans"/>
                <a:cs typeface="Canva Sans"/>
                <a:sym typeface="Canva Sans"/>
              </a:rPr>
              <a:t>• Xét SD⁺ = {S, D, M} ≠ Q, vậy SD không phải là khóa.</a:t>
            </a:r>
          </a:p>
          <a:p>
            <a:pPr algn="l">
              <a:lnSpc>
                <a:spcPts val="4134"/>
              </a:lnSpc>
              <a:spcBef>
                <a:spcPct val="0"/>
              </a:spcBef>
            </a:pPr>
            <a:r>
              <a:rPr lang="en-US" sz="2952">
                <a:solidFill>
                  <a:srgbClr val="000000"/>
                </a:solidFill>
                <a:latin typeface="Canva Sans"/>
                <a:ea typeface="Canva Sans"/>
                <a:cs typeface="Canva Sans"/>
                <a:sym typeface="Canva Sans"/>
              </a:rPr>
              <a:t>• Xét D⁺ = {D, M} ≠ Q, vậy D không phải là khóa.</a:t>
            </a:r>
          </a:p>
          <a:p>
            <a:pPr algn="l">
              <a:lnSpc>
                <a:spcPts val="4134"/>
              </a:lnSpc>
              <a:spcBef>
                <a:spcPct val="0"/>
              </a:spcBef>
            </a:pPr>
            <a:r>
              <a:rPr lang="en-US" sz="2952">
                <a:solidFill>
                  <a:srgbClr val="000000"/>
                </a:solidFill>
                <a:latin typeface="Canva Sans"/>
                <a:ea typeface="Canva Sans"/>
                <a:cs typeface="Canva Sans"/>
                <a:sym typeface="Canva Sans"/>
              </a:rPr>
              <a:t>• Xét S⁺: Không có phụ thuộc hàm nào có vế trái chỉ là S, nên S⁺ = {S} ≠ Q.</a:t>
            </a:r>
          </a:p>
          <a:p>
            <a:pPr algn="l">
              <a:lnSpc>
                <a:spcPts val="4134"/>
              </a:lnSpc>
              <a:spcBef>
                <a:spcPct val="0"/>
              </a:spcBef>
            </a:pPr>
            <a:r>
              <a:rPr lang="en-US" sz="2952">
                <a:solidFill>
                  <a:srgbClr val="000000"/>
                </a:solidFill>
                <a:latin typeface="Canva Sans"/>
                <a:ea typeface="Canva Sans"/>
                <a:cs typeface="Canva Sans"/>
                <a:sym typeface="Canva Sans"/>
              </a:rPr>
              <a:t>• Xét I⁺: Không có phụ thuộc hàm nào có vế trái chỉ là I, nên I⁺ = {I} ≠ Q.</a:t>
            </a:r>
          </a:p>
          <a:p>
            <a:pPr algn="l">
              <a:lnSpc>
                <a:spcPts val="4134"/>
              </a:lnSpc>
              <a:spcBef>
                <a:spcPct val="0"/>
              </a:spcBef>
            </a:pPr>
            <a:r>
              <a:rPr lang="en-US" sz="2952">
                <a:solidFill>
                  <a:srgbClr val="000000"/>
                </a:solidFill>
                <a:latin typeface="Canva Sans"/>
                <a:ea typeface="Canva Sans"/>
                <a:cs typeface="Canva Sans"/>
                <a:sym typeface="Canva Sans"/>
              </a:rPr>
              <a:t>Vậy, khóa duy nhất của Q là SI</a:t>
            </a:r>
          </a:p>
        </p:txBody>
      </p:sp>
      <p:sp>
        <p:nvSpPr>
          <p:cNvPr name="Freeform 4" id="4"/>
          <p:cNvSpPr/>
          <p:nvPr/>
        </p:nvSpPr>
        <p:spPr>
          <a:xfrm flipH="false" flipV="false" rot="-3785049">
            <a:off x="-471332" y="7457008"/>
            <a:ext cx="3000063" cy="4114800"/>
          </a:xfrm>
          <a:custGeom>
            <a:avLst/>
            <a:gdLst/>
            <a:ahLst/>
            <a:cxnLst/>
            <a:rect r="r" b="b" t="t" l="l"/>
            <a:pathLst>
              <a:path h="4114800" w="3000063">
                <a:moveTo>
                  <a:pt x="0" y="0"/>
                </a:moveTo>
                <a:lnTo>
                  <a:pt x="3000064" y="0"/>
                </a:lnTo>
                <a:lnTo>
                  <a:pt x="30000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8827" y="130556"/>
            <a:ext cx="8514572" cy="3125397"/>
          </a:xfrm>
          <a:prstGeom prst="rect">
            <a:avLst/>
          </a:prstGeom>
        </p:spPr>
        <p:txBody>
          <a:bodyPr anchor="t" rtlCol="false" tIns="0" lIns="0" bIns="0" rIns="0">
            <a:spAutoFit/>
          </a:bodyPr>
          <a:lstStyle/>
          <a:p>
            <a:pPr algn="l">
              <a:lnSpc>
                <a:spcPts val="4134"/>
              </a:lnSpc>
              <a:spcBef>
                <a:spcPct val="0"/>
              </a:spcBef>
            </a:pPr>
            <a:r>
              <a:rPr lang="en-US" sz="2952">
                <a:solidFill>
                  <a:srgbClr val="FF3131"/>
                </a:solidFill>
                <a:latin typeface="Canva Sans"/>
                <a:ea typeface="Canva Sans"/>
                <a:cs typeface="Canva Sans"/>
                <a:sym typeface="Canva Sans"/>
              </a:rPr>
              <a:t>6/ </a:t>
            </a:r>
            <a:r>
              <a:rPr lang="en-US" sz="2952">
                <a:solidFill>
                  <a:srgbClr val="FF3131"/>
                </a:solidFill>
                <a:latin typeface="Canva Sans"/>
                <a:ea typeface="Canva Sans"/>
                <a:cs typeface="Canva Sans"/>
                <a:sym typeface="Canva Sans"/>
              </a:rPr>
              <a:t>Cho lược đồ quan hệ Q (S, I, D, M) </a:t>
            </a:r>
          </a:p>
          <a:p>
            <a:pPr algn="l">
              <a:lnSpc>
                <a:spcPts val="4134"/>
              </a:lnSpc>
              <a:spcBef>
                <a:spcPct val="0"/>
              </a:spcBef>
            </a:pPr>
            <a:r>
              <a:rPr lang="en-US" sz="2952">
                <a:solidFill>
                  <a:srgbClr val="FF3131"/>
                </a:solidFill>
                <a:latin typeface="Canva Sans"/>
                <a:ea typeface="Canva Sans"/>
                <a:cs typeface="Canva Sans"/>
                <a:sym typeface="Canva Sans"/>
              </a:rPr>
              <a:t>F = {f1:SI → DM; f2:SD→ M; f3:D→ M} </a:t>
            </a:r>
          </a:p>
          <a:p>
            <a:pPr algn="l">
              <a:lnSpc>
                <a:spcPts val="4134"/>
              </a:lnSpc>
              <a:spcBef>
                <a:spcPct val="0"/>
              </a:spcBef>
            </a:pPr>
            <a:r>
              <a:rPr lang="en-US" sz="2952">
                <a:solidFill>
                  <a:srgbClr val="FF3131"/>
                </a:solidFill>
                <a:latin typeface="Canva Sans"/>
                <a:ea typeface="Canva Sans"/>
                <a:cs typeface="Canva Sans"/>
                <a:sym typeface="Canva Sans"/>
              </a:rPr>
              <a:t>a) Tính bao đóng D+, SD+, SI+ </a:t>
            </a:r>
          </a:p>
          <a:p>
            <a:pPr algn="l">
              <a:lnSpc>
                <a:spcPts val="4134"/>
              </a:lnSpc>
              <a:spcBef>
                <a:spcPct val="0"/>
              </a:spcBef>
            </a:pPr>
            <a:r>
              <a:rPr lang="en-US" sz="2952">
                <a:solidFill>
                  <a:srgbClr val="FF3131"/>
                </a:solidFill>
                <a:latin typeface="Canva Sans"/>
                <a:ea typeface="Canva Sans"/>
                <a:cs typeface="Canva Sans"/>
                <a:sym typeface="Canva Sans"/>
              </a:rPr>
              <a:t>b) Tìm tất cả các khóa của Q </a:t>
            </a:r>
          </a:p>
          <a:p>
            <a:pPr algn="l">
              <a:lnSpc>
                <a:spcPts val="4134"/>
              </a:lnSpc>
              <a:spcBef>
                <a:spcPct val="0"/>
              </a:spcBef>
            </a:pPr>
            <a:r>
              <a:rPr lang="en-US" sz="2952">
                <a:solidFill>
                  <a:srgbClr val="FF3131"/>
                </a:solidFill>
                <a:latin typeface="Canva Sans"/>
                <a:ea typeface="Canva Sans"/>
                <a:cs typeface="Canva Sans"/>
                <a:sym typeface="Canva Sans"/>
              </a:rPr>
              <a:t>c) Tìm phủ tối thiểu của F </a:t>
            </a:r>
          </a:p>
          <a:p>
            <a:pPr algn="l">
              <a:lnSpc>
                <a:spcPts val="4134"/>
              </a:lnSpc>
              <a:spcBef>
                <a:spcPct val="0"/>
              </a:spcBef>
            </a:pPr>
            <a:r>
              <a:rPr lang="en-US" sz="2952">
                <a:solidFill>
                  <a:srgbClr val="FF3131"/>
                </a:solidFill>
                <a:latin typeface="Canva Sans"/>
                <a:ea typeface="Canva Sans"/>
                <a:cs typeface="Canva Sans"/>
                <a:sym typeface="Canva Sans"/>
              </a:rPr>
              <a:t>d) Xác định dạng chuẩn cao nhất của Q </a:t>
            </a:r>
          </a:p>
        </p:txBody>
      </p:sp>
      <p:sp>
        <p:nvSpPr>
          <p:cNvPr name="TextBox 6" id="6"/>
          <p:cNvSpPr txBox="true"/>
          <p:nvPr/>
        </p:nvSpPr>
        <p:spPr>
          <a:xfrm rot="0">
            <a:off x="7436517" y="3323254"/>
            <a:ext cx="1662551" cy="506807"/>
          </a:xfrm>
          <a:prstGeom prst="rect">
            <a:avLst/>
          </a:prstGeom>
        </p:spPr>
        <p:txBody>
          <a:bodyPr anchor="t" rtlCol="false" tIns="0" lIns="0" bIns="0" rIns="0">
            <a:spAutoFit/>
          </a:bodyPr>
          <a:lstStyle/>
          <a:p>
            <a:pPr algn="ctr">
              <a:lnSpc>
                <a:spcPts val="4134"/>
              </a:lnSpc>
            </a:pPr>
            <a:r>
              <a:rPr lang="en-US" sz="2952" u="sng">
                <a:solidFill>
                  <a:srgbClr val="000000"/>
                </a:solidFill>
                <a:latin typeface="Canva Sans"/>
                <a:ea typeface="Canva Sans"/>
                <a:cs typeface="Canva Sans"/>
                <a:sym typeface="Canva Sans"/>
              </a:rPr>
              <a:t>BÀI LÀM:</a:t>
            </a:r>
          </a:p>
        </p:txBody>
      </p:sp>
      <p:grpSp>
        <p:nvGrpSpPr>
          <p:cNvPr name="Group 7" id="7"/>
          <p:cNvGrpSpPr/>
          <p:nvPr/>
        </p:nvGrpSpPr>
        <p:grpSpPr>
          <a:xfrm rot="0">
            <a:off x="13203462" y="9742378"/>
            <a:ext cx="4925643" cy="544622"/>
            <a:chOff x="0" y="0"/>
            <a:chExt cx="1297289" cy="143439"/>
          </a:xfrm>
        </p:grpSpPr>
        <p:sp>
          <p:nvSpPr>
            <p:cNvPr name="Freeform 8" id="8"/>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9" id="9"/>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5252936" y="7298040"/>
            <a:ext cx="10505872" cy="8229600"/>
          </a:xfrm>
          <a:custGeom>
            <a:avLst/>
            <a:gdLst/>
            <a:ahLst/>
            <a:cxnLst/>
            <a:rect r="r" b="b" t="t" l="l"/>
            <a:pathLst>
              <a:path h="8229600" w="10505872">
                <a:moveTo>
                  <a:pt x="0" y="0"/>
                </a:moveTo>
                <a:lnTo>
                  <a:pt x="10505872" y="0"/>
                </a:lnTo>
                <a:lnTo>
                  <a:pt x="1050587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10592" y="-57150"/>
            <a:ext cx="12790646" cy="10257717"/>
          </a:xfrm>
          <a:prstGeom prst="rect">
            <a:avLst/>
          </a:prstGeom>
        </p:spPr>
        <p:txBody>
          <a:bodyPr anchor="t" rtlCol="false" tIns="0" lIns="0" bIns="0" rIns="0">
            <a:spAutoFit/>
          </a:bodyPr>
          <a:lstStyle/>
          <a:p>
            <a:pPr algn="l">
              <a:lnSpc>
                <a:spcPts val="3714"/>
              </a:lnSpc>
              <a:spcBef>
                <a:spcPct val="0"/>
              </a:spcBef>
            </a:pPr>
            <a:r>
              <a:rPr lang="en-US" sz="2652">
                <a:solidFill>
                  <a:srgbClr val="FF3131"/>
                </a:solidFill>
                <a:latin typeface="Canva Sans"/>
                <a:ea typeface="Canva Sans"/>
                <a:cs typeface="Canva Sans"/>
                <a:sym typeface="Canva Sans"/>
              </a:rPr>
              <a:t>c) Tìm phủ tối thiểu của F </a:t>
            </a:r>
          </a:p>
          <a:p>
            <a:pPr algn="l">
              <a:lnSpc>
                <a:spcPts val="3714"/>
              </a:lnSpc>
              <a:spcBef>
                <a:spcPct val="0"/>
              </a:spcBef>
            </a:pPr>
            <a:r>
              <a:rPr lang="en-US" sz="2652">
                <a:solidFill>
                  <a:srgbClr val="000000"/>
                </a:solidFill>
                <a:latin typeface="Canva Sans"/>
                <a:ea typeface="Canva Sans"/>
                <a:cs typeface="Canva Sans"/>
                <a:sym typeface="Canva Sans"/>
              </a:rPr>
              <a:t>- Bước1: tách F thành 1 phụ thuộc hàm vế phải có 1 thuộc tính </a:t>
            </a:r>
          </a:p>
          <a:p>
            <a:pPr algn="l">
              <a:lnSpc>
                <a:spcPts val="3714"/>
              </a:lnSpc>
              <a:spcBef>
                <a:spcPct val="0"/>
              </a:spcBef>
            </a:pPr>
            <a:r>
              <a:rPr lang="en-US" sz="2652">
                <a:solidFill>
                  <a:srgbClr val="000000"/>
                </a:solidFill>
                <a:latin typeface="Canva Sans"/>
                <a:ea typeface="Canva Sans"/>
                <a:cs typeface="Canva Sans"/>
                <a:sym typeface="Canva Sans"/>
              </a:rPr>
              <a:t>SI -&gt; D, SI -&gt; M, SD -&gt; M, D -&gt; M </a:t>
            </a:r>
          </a:p>
          <a:p>
            <a:pPr algn="l">
              <a:lnSpc>
                <a:spcPts val="3714"/>
              </a:lnSpc>
              <a:spcBef>
                <a:spcPct val="0"/>
              </a:spcBef>
            </a:pPr>
            <a:r>
              <a:rPr lang="en-US" sz="2652">
                <a:solidFill>
                  <a:srgbClr val="000000"/>
                </a:solidFill>
                <a:latin typeface="Canva Sans"/>
                <a:ea typeface="Canva Sans"/>
                <a:cs typeface="Canva Sans"/>
                <a:sym typeface="Canva Sans"/>
              </a:rPr>
              <a:t>- Bước 2: </a:t>
            </a:r>
          </a:p>
          <a:p>
            <a:pPr algn="l">
              <a:lnSpc>
                <a:spcPts val="3714"/>
              </a:lnSpc>
              <a:spcBef>
                <a:spcPct val="0"/>
              </a:spcBef>
            </a:pPr>
            <a:r>
              <a:rPr lang="en-US" sz="2652">
                <a:solidFill>
                  <a:srgbClr val="000000"/>
                </a:solidFill>
                <a:latin typeface="Canva Sans"/>
                <a:ea typeface="Canva Sans"/>
                <a:cs typeface="Canva Sans"/>
                <a:sym typeface="Canva Sans"/>
              </a:rPr>
              <a:t>SI -&gt; D </a:t>
            </a:r>
          </a:p>
          <a:p>
            <a:pPr algn="l">
              <a:lnSpc>
                <a:spcPts val="3714"/>
              </a:lnSpc>
              <a:spcBef>
                <a:spcPct val="0"/>
              </a:spcBef>
            </a:pPr>
            <a:r>
              <a:rPr lang="en-US" sz="2652">
                <a:solidFill>
                  <a:srgbClr val="000000"/>
                </a:solidFill>
                <a:latin typeface="Canva Sans"/>
                <a:ea typeface="Canva Sans"/>
                <a:cs typeface="Canva Sans"/>
                <a:sym typeface="Canva Sans"/>
              </a:rPr>
              <a:t>Giả sử bỏ S, I+ ={I} không chứa D=&gt;S không dư </a:t>
            </a:r>
          </a:p>
          <a:p>
            <a:pPr algn="l">
              <a:lnSpc>
                <a:spcPts val="3714"/>
              </a:lnSpc>
              <a:spcBef>
                <a:spcPct val="0"/>
              </a:spcBef>
            </a:pPr>
            <a:r>
              <a:rPr lang="en-US" sz="2652">
                <a:solidFill>
                  <a:srgbClr val="000000"/>
                </a:solidFill>
                <a:latin typeface="Canva Sans"/>
                <a:ea typeface="Canva Sans"/>
                <a:cs typeface="Canva Sans"/>
                <a:sym typeface="Canva Sans"/>
              </a:rPr>
              <a:t>Bỏ I, S+ ={S} không chứa D =&gt; I không dư </a:t>
            </a:r>
          </a:p>
          <a:p>
            <a:pPr algn="l">
              <a:lnSpc>
                <a:spcPts val="3714"/>
              </a:lnSpc>
              <a:spcBef>
                <a:spcPct val="0"/>
              </a:spcBef>
            </a:pPr>
            <a:r>
              <a:rPr lang="en-US" sz="2652">
                <a:solidFill>
                  <a:srgbClr val="000000"/>
                </a:solidFill>
                <a:latin typeface="Canva Sans"/>
                <a:ea typeface="Canva Sans"/>
                <a:cs typeface="Canva Sans"/>
                <a:sym typeface="Canva Sans"/>
              </a:rPr>
              <a:t>SI -&gt; M </a:t>
            </a:r>
          </a:p>
          <a:p>
            <a:pPr algn="l">
              <a:lnSpc>
                <a:spcPts val="3714"/>
              </a:lnSpc>
              <a:spcBef>
                <a:spcPct val="0"/>
              </a:spcBef>
            </a:pPr>
            <a:r>
              <a:rPr lang="en-US" sz="2652">
                <a:solidFill>
                  <a:srgbClr val="000000"/>
                </a:solidFill>
                <a:latin typeface="Canva Sans"/>
                <a:ea typeface="Canva Sans"/>
                <a:cs typeface="Canva Sans"/>
                <a:sym typeface="Canva Sans"/>
              </a:rPr>
              <a:t>Giả sử bỏ S, I+ ={I} không chứa M =&gt; S không dư </a:t>
            </a:r>
          </a:p>
          <a:p>
            <a:pPr algn="l">
              <a:lnSpc>
                <a:spcPts val="3714"/>
              </a:lnSpc>
              <a:spcBef>
                <a:spcPct val="0"/>
              </a:spcBef>
            </a:pPr>
            <a:r>
              <a:rPr lang="en-US" sz="2652">
                <a:solidFill>
                  <a:srgbClr val="000000"/>
                </a:solidFill>
                <a:latin typeface="Canva Sans"/>
                <a:ea typeface="Canva Sans"/>
                <a:cs typeface="Canva Sans"/>
                <a:sym typeface="Canva Sans"/>
              </a:rPr>
              <a:t>Bỏ I, S+ ={S} không chứa M =&gt; I không dư </a:t>
            </a:r>
          </a:p>
          <a:p>
            <a:pPr algn="l">
              <a:lnSpc>
                <a:spcPts val="3714"/>
              </a:lnSpc>
              <a:spcBef>
                <a:spcPct val="0"/>
              </a:spcBef>
            </a:pPr>
            <a:r>
              <a:rPr lang="en-US" sz="2652">
                <a:solidFill>
                  <a:srgbClr val="000000"/>
                </a:solidFill>
                <a:latin typeface="Canva Sans"/>
                <a:ea typeface="Canva Sans"/>
                <a:cs typeface="Canva Sans"/>
                <a:sym typeface="Canva Sans"/>
              </a:rPr>
              <a:t>- Bước 3: </a:t>
            </a:r>
          </a:p>
          <a:p>
            <a:pPr algn="l">
              <a:lnSpc>
                <a:spcPts val="3714"/>
              </a:lnSpc>
              <a:spcBef>
                <a:spcPct val="0"/>
              </a:spcBef>
            </a:pPr>
            <a:r>
              <a:rPr lang="en-US" sz="2652">
                <a:solidFill>
                  <a:srgbClr val="000000"/>
                </a:solidFill>
                <a:latin typeface="Canva Sans"/>
                <a:ea typeface="Canva Sans"/>
                <a:cs typeface="Canva Sans"/>
                <a:sym typeface="Canva Sans"/>
              </a:rPr>
              <a:t>Giả sử SD -&gt; M thừa </a:t>
            </a:r>
          </a:p>
          <a:p>
            <a:pPr algn="l">
              <a:lnSpc>
                <a:spcPts val="3714"/>
              </a:lnSpc>
              <a:spcBef>
                <a:spcPct val="0"/>
              </a:spcBef>
            </a:pPr>
            <a:r>
              <a:rPr lang="en-US" sz="2652">
                <a:solidFill>
                  <a:srgbClr val="000000"/>
                </a:solidFill>
                <a:latin typeface="Canva Sans"/>
                <a:ea typeface="Canva Sans"/>
                <a:cs typeface="Canva Sans"/>
                <a:sym typeface="Canva Sans"/>
              </a:rPr>
              <a:t>SD+ ={ SDM} có M → SD → M thừa </a:t>
            </a:r>
          </a:p>
          <a:p>
            <a:pPr algn="l">
              <a:lnSpc>
                <a:spcPts val="3714"/>
              </a:lnSpc>
              <a:spcBef>
                <a:spcPct val="0"/>
              </a:spcBef>
            </a:pPr>
            <a:r>
              <a:rPr lang="en-US" sz="2652">
                <a:solidFill>
                  <a:srgbClr val="000000"/>
                </a:solidFill>
                <a:latin typeface="Canva Sans"/>
                <a:ea typeface="Canva Sans"/>
                <a:cs typeface="Canva Sans"/>
                <a:sym typeface="Canva Sans"/>
              </a:rPr>
              <a:t>Giả sử D →  M thừa </a:t>
            </a:r>
          </a:p>
          <a:p>
            <a:pPr algn="l">
              <a:lnSpc>
                <a:spcPts val="3714"/>
              </a:lnSpc>
              <a:spcBef>
                <a:spcPct val="0"/>
              </a:spcBef>
            </a:pPr>
            <a:r>
              <a:rPr lang="en-US" sz="2652">
                <a:solidFill>
                  <a:srgbClr val="000000"/>
                </a:solidFill>
                <a:latin typeface="Canva Sans"/>
                <a:ea typeface="Canva Sans"/>
                <a:cs typeface="Canva Sans"/>
                <a:sym typeface="Canva Sans"/>
              </a:rPr>
              <a:t>D+ ={D} không chứa M →  D →  M không thừa </a:t>
            </a:r>
          </a:p>
          <a:p>
            <a:pPr algn="l">
              <a:lnSpc>
                <a:spcPts val="3714"/>
              </a:lnSpc>
              <a:spcBef>
                <a:spcPct val="0"/>
              </a:spcBef>
            </a:pPr>
            <a:r>
              <a:rPr lang="en-US" sz="2652">
                <a:solidFill>
                  <a:srgbClr val="000000"/>
                </a:solidFill>
                <a:latin typeface="Canva Sans"/>
                <a:ea typeface="Canva Sans"/>
                <a:cs typeface="Canva Sans"/>
                <a:sym typeface="Canva Sans"/>
              </a:rPr>
              <a:t>→ Phủ tối thiểu: F = {SI à D, SI à M, D à M} </a:t>
            </a:r>
          </a:p>
          <a:p>
            <a:pPr algn="l">
              <a:lnSpc>
                <a:spcPts val="3714"/>
              </a:lnSpc>
              <a:spcBef>
                <a:spcPct val="0"/>
              </a:spcBef>
            </a:pPr>
            <a:r>
              <a:rPr lang="en-US" sz="2652">
                <a:solidFill>
                  <a:srgbClr val="FF3131"/>
                </a:solidFill>
                <a:latin typeface="Canva Sans"/>
                <a:ea typeface="Canva Sans"/>
                <a:cs typeface="Canva Sans"/>
                <a:sym typeface="Canva Sans"/>
              </a:rPr>
              <a:t>d) Xác định dạng chuẩn cao nhất của Q</a:t>
            </a:r>
          </a:p>
          <a:p>
            <a:pPr algn="l">
              <a:lnSpc>
                <a:spcPts val="3714"/>
              </a:lnSpc>
              <a:spcBef>
                <a:spcPct val="0"/>
              </a:spcBef>
            </a:pPr>
            <a:r>
              <a:rPr lang="en-US" sz="2652">
                <a:solidFill>
                  <a:srgbClr val="000000"/>
                </a:solidFill>
                <a:latin typeface="Canva Sans"/>
                <a:ea typeface="Canva Sans"/>
                <a:cs typeface="Canva Sans"/>
                <a:sym typeface="Canva Sans"/>
              </a:rPr>
              <a:t>D →  M, D không là siêu khóa →  không đạt BCNF </a:t>
            </a:r>
          </a:p>
          <a:p>
            <a:pPr algn="l">
              <a:lnSpc>
                <a:spcPts val="3714"/>
              </a:lnSpc>
              <a:spcBef>
                <a:spcPct val="0"/>
              </a:spcBef>
            </a:pPr>
            <a:r>
              <a:rPr lang="en-US" sz="2652">
                <a:solidFill>
                  <a:srgbClr val="000000"/>
                </a:solidFill>
                <a:latin typeface="Canva Sans"/>
                <a:ea typeface="Canva Sans"/>
                <a:cs typeface="Canva Sans"/>
                <a:sym typeface="Canva Sans"/>
              </a:rPr>
              <a:t>D →  M, D không là siêu khóa, M không phải là thuộc tính khóa à không đạt 3NF </a:t>
            </a:r>
          </a:p>
          <a:p>
            <a:pPr algn="l">
              <a:lnSpc>
                <a:spcPts val="3714"/>
              </a:lnSpc>
              <a:spcBef>
                <a:spcPct val="0"/>
              </a:spcBef>
            </a:pPr>
            <a:r>
              <a:rPr lang="en-US" sz="2652">
                <a:solidFill>
                  <a:srgbClr val="000000"/>
                </a:solidFill>
                <a:latin typeface="Canva Sans"/>
                <a:ea typeface="Canva Sans"/>
                <a:cs typeface="Canva Sans"/>
                <a:sym typeface="Canva Sans"/>
              </a:rPr>
              <a:t>S+ ={S} </a:t>
            </a:r>
          </a:p>
          <a:p>
            <a:pPr algn="l">
              <a:lnSpc>
                <a:spcPts val="3714"/>
              </a:lnSpc>
              <a:spcBef>
                <a:spcPct val="0"/>
              </a:spcBef>
            </a:pPr>
            <a:r>
              <a:rPr lang="en-US" sz="2652">
                <a:solidFill>
                  <a:srgbClr val="000000"/>
                </a:solidFill>
                <a:latin typeface="Canva Sans"/>
                <a:ea typeface="Canva Sans"/>
                <a:cs typeface="Canva Sans"/>
                <a:sym typeface="Canva Sans"/>
              </a:rPr>
              <a:t>I+ = {I} </a:t>
            </a:r>
          </a:p>
          <a:p>
            <a:pPr algn="l">
              <a:lnSpc>
                <a:spcPts val="3714"/>
              </a:lnSpc>
              <a:spcBef>
                <a:spcPct val="0"/>
              </a:spcBef>
            </a:pPr>
            <a:r>
              <a:rPr lang="en-US" sz="2652">
                <a:solidFill>
                  <a:srgbClr val="000000"/>
                </a:solidFill>
                <a:latin typeface="Canva Sans"/>
                <a:ea typeface="Canva Sans"/>
                <a:cs typeface="Canva Sans"/>
                <a:sym typeface="Canva Sans"/>
              </a:rPr>
              <a:t>→ Đạt 2NF </a:t>
            </a:r>
          </a:p>
        </p:txBody>
      </p:sp>
      <p:grpSp>
        <p:nvGrpSpPr>
          <p:cNvPr name="Group 5" id="5"/>
          <p:cNvGrpSpPr/>
          <p:nvPr/>
        </p:nvGrpSpPr>
        <p:grpSpPr>
          <a:xfrm rot="0">
            <a:off x="13203462" y="9742378"/>
            <a:ext cx="4925643" cy="544622"/>
            <a:chOff x="0" y="0"/>
            <a:chExt cx="1297289" cy="143439"/>
          </a:xfrm>
        </p:grpSpPr>
        <p:sp>
          <p:nvSpPr>
            <p:cNvPr name="Freeform 6" id="6"/>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7" id="7"/>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337748" y="2851376"/>
            <a:ext cx="17950252" cy="7435624"/>
          </a:xfrm>
          <a:prstGeom prst="rect">
            <a:avLst/>
          </a:prstGeom>
        </p:spPr>
        <p:txBody>
          <a:bodyPr anchor="t" rtlCol="false" tIns="0" lIns="0" bIns="0" rIns="0">
            <a:spAutoFit/>
          </a:bodyPr>
          <a:lstStyle/>
          <a:p>
            <a:pPr algn="l">
              <a:lnSpc>
                <a:spcPts val="3315"/>
              </a:lnSpc>
              <a:spcBef>
                <a:spcPct val="0"/>
              </a:spcBef>
            </a:pPr>
            <a:r>
              <a:rPr lang="en-US" sz="2367">
                <a:solidFill>
                  <a:srgbClr val="000000"/>
                </a:solidFill>
                <a:latin typeface="Canva Sans"/>
                <a:ea typeface="Canva Sans"/>
                <a:cs typeface="Canva Sans"/>
                <a:sym typeface="Canva Sans"/>
              </a:rPr>
              <a:t>a) Q(A,B,C,D), F={CA→D; A→B}: </a:t>
            </a:r>
          </a:p>
          <a:p>
            <a:pPr algn="l">
              <a:lnSpc>
                <a:spcPts val="3315"/>
              </a:lnSpc>
              <a:spcBef>
                <a:spcPct val="0"/>
              </a:spcBef>
            </a:pPr>
            <a:r>
              <a:rPr lang="en-US" sz="2367">
                <a:solidFill>
                  <a:srgbClr val="000000"/>
                </a:solidFill>
                <a:latin typeface="Canva Sans"/>
                <a:ea typeface="Canva Sans"/>
                <a:cs typeface="Canva Sans"/>
                <a:sym typeface="Canva Sans"/>
              </a:rPr>
              <a:t>• (CA)⁺ = {C, A, D, B} = Q. Vậy CA là một siêu khóa. Không có tập con nào của CA có bao đóng là Q, vậy CA là khóa</a:t>
            </a:r>
          </a:p>
          <a:p>
            <a:pPr algn="l">
              <a:lnSpc>
                <a:spcPts val="3315"/>
              </a:lnSpc>
              <a:spcBef>
                <a:spcPct val="0"/>
              </a:spcBef>
            </a:pPr>
            <a:r>
              <a:rPr lang="en-US" sz="2367">
                <a:solidFill>
                  <a:srgbClr val="000000"/>
                </a:solidFill>
                <a:latin typeface="Canva Sans"/>
                <a:ea typeface="Canva Sans"/>
                <a:cs typeface="Canva Sans"/>
                <a:sym typeface="Canva Sans"/>
              </a:rPr>
              <a:t>• A→B: Không có vấn đề vì A không phải là khóa chính. → Không thỏa 2NF -&gt; Đây là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b) Q(S,D,I,M), F={SI→D; SD→M}: </a:t>
            </a:r>
          </a:p>
          <a:p>
            <a:pPr algn="l">
              <a:lnSpc>
                <a:spcPts val="3315"/>
              </a:lnSpc>
              <a:spcBef>
                <a:spcPct val="0"/>
              </a:spcBef>
            </a:pPr>
            <a:r>
              <a:rPr lang="en-US" sz="2367">
                <a:solidFill>
                  <a:srgbClr val="000000"/>
                </a:solidFill>
                <a:latin typeface="Canva Sans"/>
                <a:ea typeface="Canva Sans"/>
                <a:cs typeface="Canva Sans"/>
                <a:sym typeface="Canva Sans"/>
              </a:rPr>
              <a:t>• SI→D: Không có vấn đề vì SI là khóa chính. </a:t>
            </a:r>
          </a:p>
          <a:p>
            <a:pPr algn="l">
              <a:lnSpc>
                <a:spcPts val="3315"/>
              </a:lnSpc>
              <a:spcBef>
                <a:spcPct val="0"/>
              </a:spcBef>
            </a:pPr>
            <a:r>
              <a:rPr lang="en-US" sz="2367">
                <a:solidFill>
                  <a:srgbClr val="000000"/>
                </a:solidFill>
                <a:latin typeface="Canva Sans"/>
                <a:ea typeface="Canva Sans"/>
                <a:cs typeface="Canva Sans"/>
                <a:sym typeface="Canva Sans"/>
              </a:rPr>
              <a:t>• SD→M: Có vấn đề vì SD không phải là khóa chính. M không đầy đủ phụ thuộc vào khóa chính. </a:t>
            </a:r>
          </a:p>
          <a:p>
            <a:pPr algn="l">
              <a:lnSpc>
                <a:spcPts val="3315"/>
              </a:lnSpc>
              <a:spcBef>
                <a:spcPct val="0"/>
              </a:spcBef>
            </a:pPr>
            <a:r>
              <a:rPr lang="en-US" sz="2367">
                <a:solidFill>
                  <a:srgbClr val="000000"/>
                </a:solidFill>
                <a:latin typeface="Canva Sans"/>
                <a:ea typeface="Canva Sans"/>
                <a:cs typeface="Canva Sans"/>
                <a:sym typeface="Canva Sans"/>
              </a:rPr>
              <a:t>-&gt;  Không phải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c) Q(N,G,P,M,GV), F={NGP→M; M→GV}: • NGP→M: Không có vấn đề vì NGP là khóa chính. </a:t>
            </a:r>
          </a:p>
          <a:p>
            <a:pPr algn="l">
              <a:lnSpc>
                <a:spcPts val="3315"/>
              </a:lnSpc>
              <a:spcBef>
                <a:spcPct val="0"/>
              </a:spcBef>
            </a:pPr>
            <a:r>
              <a:rPr lang="en-US" sz="2367">
                <a:solidFill>
                  <a:srgbClr val="000000"/>
                </a:solidFill>
                <a:latin typeface="Canva Sans"/>
                <a:ea typeface="Canva Sans"/>
                <a:cs typeface="Canva Sans"/>
                <a:sym typeface="Canva Sans"/>
              </a:rPr>
              <a:t>• M→GV: Không có vấn đề vì M không phải là khóa chính. </a:t>
            </a:r>
          </a:p>
          <a:p>
            <a:pPr algn="l">
              <a:lnSpc>
                <a:spcPts val="3315"/>
              </a:lnSpc>
              <a:spcBef>
                <a:spcPct val="0"/>
              </a:spcBef>
            </a:pPr>
            <a:r>
              <a:rPr lang="en-US" sz="2367">
                <a:solidFill>
                  <a:srgbClr val="000000"/>
                </a:solidFill>
                <a:latin typeface="Canva Sans"/>
                <a:ea typeface="Canva Sans"/>
                <a:cs typeface="Canva Sans"/>
                <a:sym typeface="Canva Sans"/>
              </a:rPr>
              <a:t>-&gt; Đây là dạng chuẩn. </a:t>
            </a:r>
          </a:p>
          <a:p>
            <a:pPr algn="l">
              <a:lnSpc>
                <a:spcPts val="3315"/>
              </a:lnSpc>
              <a:spcBef>
                <a:spcPct val="0"/>
              </a:spcBef>
            </a:pPr>
          </a:p>
          <a:p>
            <a:pPr algn="l">
              <a:lnSpc>
                <a:spcPts val="3315"/>
              </a:lnSpc>
              <a:spcBef>
                <a:spcPct val="0"/>
              </a:spcBef>
            </a:pPr>
            <a:r>
              <a:rPr lang="en-US" sz="2367">
                <a:solidFill>
                  <a:srgbClr val="000000"/>
                </a:solidFill>
                <a:latin typeface="Canva Sans"/>
                <a:ea typeface="Canva Sans"/>
                <a:cs typeface="Canva Sans"/>
                <a:sym typeface="Canva Sans"/>
              </a:rPr>
              <a:t>d) Q(S,N,D,T,X), F={S→N; S→D; S→T; S→X}: </a:t>
            </a:r>
          </a:p>
          <a:p>
            <a:pPr algn="l">
              <a:lnSpc>
                <a:spcPts val="3315"/>
              </a:lnSpc>
              <a:spcBef>
                <a:spcPct val="0"/>
              </a:spcBef>
            </a:pPr>
            <a:r>
              <a:rPr lang="en-US" sz="2367">
                <a:solidFill>
                  <a:srgbClr val="000000"/>
                </a:solidFill>
                <a:latin typeface="Canva Sans"/>
                <a:ea typeface="Canva Sans"/>
                <a:cs typeface="Canva Sans"/>
                <a:sym typeface="Canva Sans"/>
              </a:rPr>
              <a:t>• S→N, S→D, S→T, S→X: Có vấn đề vì không có một tập con của S nào duy nhất xác định một giá trị duy nhất cho N, D, T, và X. Điều này chỉ xảy ra nếu S là khóa chính và không có phụ thuộc phần bổ sung nào. </a:t>
            </a:r>
          </a:p>
          <a:p>
            <a:pPr algn="l">
              <a:lnSpc>
                <a:spcPts val="3315"/>
              </a:lnSpc>
              <a:spcBef>
                <a:spcPct val="0"/>
              </a:spcBef>
            </a:pPr>
            <a:r>
              <a:rPr lang="en-US" sz="2367">
                <a:solidFill>
                  <a:srgbClr val="000000"/>
                </a:solidFill>
                <a:latin typeface="Canva Sans"/>
                <a:ea typeface="Canva Sans"/>
                <a:cs typeface="Canva Sans"/>
                <a:sym typeface="Canva Sans"/>
              </a:rPr>
              <a:t>• Các phụ thuộc hàm này vi phạm khái niệm về phụ thuộc hàm (một thuộc tính không thể xác định nhiều thuộc tính khác). </a:t>
            </a:r>
          </a:p>
          <a:p>
            <a:pPr algn="l">
              <a:lnSpc>
                <a:spcPts val="3315"/>
              </a:lnSpc>
              <a:spcBef>
                <a:spcPct val="0"/>
              </a:spcBef>
            </a:pPr>
            <a:r>
              <a:rPr lang="en-US" sz="2367">
                <a:solidFill>
                  <a:srgbClr val="000000"/>
                </a:solidFill>
                <a:latin typeface="Canva Sans"/>
                <a:ea typeface="Canva Sans"/>
                <a:cs typeface="Canva Sans"/>
                <a:sym typeface="Canva Sans"/>
              </a:rPr>
              <a:t>è Không phải dạng chuẩn.</a:t>
            </a:r>
          </a:p>
        </p:txBody>
      </p:sp>
      <p:sp>
        <p:nvSpPr>
          <p:cNvPr name="Freeform 4" id="4"/>
          <p:cNvSpPr/>
          <p:nvPr/>
        </p:nvSpPr>
        <p:spPr>
          <a:xfrm flipH="false" flipV="false" rot="-1789355">
            <a:off x="15448996" y="473676"/>
            <a:ext cx="2683073" cy="2922159"/>
          </a:xfrm>
          <a:custGeom>
            <a:avLst/>
            <a:gdLst/>
            <a:ahLst/>
            <a:cxnLst/>
            <a:rect r="r" b="b" t="t" l="l"/>
            <a:pathLst>
              <a:path h="2922159" w="2683073">
                <a:moveTo>
                  <a:pt x="0" y="0"/>
                </a:moveTo>
                <a:lnTo>
                  <a:pt x="2683073" y="0"/>
                </a:lnTo>
                <a:lnTo>
                  <a:pt x="2683073" y="2922159"/>
                </a:lnTo>
                <a:lnTo>
                  <a:pt x="0" y="29221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2210" y="95990"/>
            <a:ext cx="8579389" cy="2795949"/>
          </a:xfrm>
          <a:prstGeom prst="rect">
            <a:avLst/>
          </a:prstGeom>
        </p:spPr>
        <p:txBody>
          <a:bodyPr anchor="t" rtlCol="false" tIns="0" lIns="0" bIns="0" rIns="0">
            <a:spAutoFit/>
          </a:bodyPr>
          <a:lstStyle/>
          <a:p>
            <a:pPr algn="l">
              <a:lnSpc>
                <a:spcPts val="4442"/>
              </a:lnSpc>
              <a:spcBef>
                <a:spcPct val="0"/>
              </a:spcBef>
            </a:pPr>
            <a:r>
              <a:rPr lang="en-US" sz="3173">
                <a:solidFill>
                  <a:srgbClr val="FF3131"/>
                </a:solidFill>
                <a:latin typeface="Canva Sans"/>
                <a:ea typeface="Canva Sans"/>
                <a:cs typeface="Canva Sans"/>
                <a:sym typeface="Canva Sans"/>
              </a:rPr>
              <a:t>Câu 7: Kiểm Tra Dạng Chuẩn </a:t>
            </a:r>
          </a:p>
          <a:p>
            <a:pPr algn="l">
              <a:lnSpc>
                <a:spcPts val="4442"/>
              </a:lnSpc>
              <a:spcBef>
                <a:spcPct val="0"/>
              </a:spcBef>
            </a:pPr>
            <a:r>
              <a:rPr lang="en-US" sz="3173">
                <a:solidFill>
                  <a:srgbClr val="FF3131"/>
                </a:solidFill>
                <a:latin typeface="Canva Sans"/>
                <a:ea typeface="Canva Sans"/>
                <a:cs typeface="Canva Sans"/>
                <a:sym typeface="Canva Sans"/>
              </a:rPr>
              <a:t>a) Q(A,B,C,D) F={CA→D; A→B} </a:t>
            </a:r>
          </a:p>
          <a:p>
            <a:pPr algn="l">
              <a:lnSpc>
                <a:spcPts val="4442"/>
              </a:lnSpc>
              <a:spcBef>
                <a:spcPct val="0"/>
              </a:spcBef>
            </a:pPr>
            <a:r>
              <a:rPr lang="en-US" sz="3173">
                <a:solidFill>
                  <a:srgbClr val="FF3131"/>
                </a:solidFill>
                <a:latin typeface="Canva Sans"/>
                <a:ea typeface="Canva Sans"/>
                <a:cs typeface="Canva Sans"/>
                <a:sym typeface="Canva Sans"/>
              </a:rPr>
              <a:t>b) Q(S,D,I,M) F={SI→D;SD→M} </a:t>
            </a:r>
          </a:p>
          <a:p>
            <a:pPr algn="l">
              <a:lnSpc>
                <a:spcPts val="4442"/>
              </a:lnSpc>
              <a:spcBef>
                <a:spcPct val="0"/>
              </a:spcBef>
            </a:pPr>
            <a:r>
              <a:rPr lang="en-US" sz="3173">
                <a:solidFill>
                  <a:srgbClr val="FF3131"/>
                </a:solidFill>
                <a:latin typeface="Canva Sans"/>
                <a:ea typeface="Canva Sans"/>
                <a:cs typeface="Canva Sans"/>
                <a:sym typeface="Canva Sans"/>
              </a:rPr>
              <a:t>c) Q(N,G,P,M,GV) F={N,G,P→M;M→GV} </a:t>
            </a:r>
          </a:p>
          <a:p>
            <a:pPr algn="l">
              <a:lnSpc>
                <a:spcPts val="4442"/>
              </a:lnSpc>
              <a:spcBef>
                <a:spcPct val="0"/>
              </a:spcBef>
            </a:pPr>
            <a:r>
              <a:rPr lang="en-US" sz="3173">
                <a:solidFill>
                  <a:srgbClr val="FF3131"/>
                </a:solidFill>
                <a:latin typeface="Canva Sans"/>
                <a:ea typeface="Canva Sans"/>
                <a:cs typeface="Canva Sans"/>
                <a:sym typeface="Canva Sans"/>
              </a:rPr>
              <a:t>d) Q(S,N,D,T,X) F={S→N; S→D; S→T; S→X} </a:t>
            </a:r>
          </a:p>
        </p:txBody>
      </p:sp>
      <p:grpSp>
        <p:nvGrpSpPr>
          <p:cNvPr name="Group 6" id="6"/>
          <p:cNvGrpSpPr/>
          <p:nvPr/>
        </p:nvGrpSpPr>
        <p:grpSpPr>
          <a:xfrm rot="0">
            <a:off x="9713439" y="117551"/>
            <a:ext cx="4925643" cy="544622"/>
            <a:chOff x="0" y="0"/>
            <a:chExt cx="1297289" cy="143439"/>
          </a:xfrm>
        </p:grpSpPr>
        <p:sp>
          <p:nvSpPr>
            <p:cNvPr name="Freeform 7" id="7"/>
            <p:cNvSpPr/>
            <p:nvPr/>
          </p:nvSpPr>
          <p:spPr>
            <a:xfrm flipH="false" flipV="false" rot="0">
              <a:off x="0" y="0"/>
              <a:ext cx="1297289" cy="143439"/>
            </a:xfrm>
            <a:custGeom>
              <a:avLst/>
              <a:gdLst/>
              <a:ahLst/>
              <a:cxnLst/>
              <a:rect r="r" b="b" t="t" l="l"/>
              <a:pathLst>
                <a:path h="143439" w="1297289">
                  <a:moveTo>
                    <a:pt x="23576" y="0"/>
                  </a:moveTo>
                  <a:lnTo>
                    <a:pt x="1273712" y="0"/>
                  </a:lnTo>
                  <a:cubicBezTo>
                    <a:pt x="1279965" y="0"/>
                    <a:pt x="1285962" y="2484"/>
                    <a:pt x="1290383" y="6905"/>
                  </a:cubicBezTo>
                  <a:cubicBezTo>
                    <a:pt x="1294805" y="11327"/>
                    <a:pt x="1297289" y="17324"/>
                    <a:pt x="1297289" y="23576"/>
                  </a:cubicBezTo>
                  <a:lnTo>
                    <a:pt x="1297289" y="119863"/>
                  </a:lnTo>
                  <a:cubicBezTo>
                    <a:pt x="1297289" y="132884"/>
                    <a:pt x="1286733" y="143439"/>
                    <a:pt x="1273712" y="143439"/>
                  </a:cubicBezTo>
                  <a:lnTo>
                    <a:pt x="23576" y="143439"/>
                  </a:lnTo>
                  <a:cubicBezTo>
                    <a:pt x="10556" y="143439"/>
                    <a:pt x="0" y="132884"/>
                    <a:pt x="0" y="119863"/>
                  </a:cubicBezTo>
                  <a:lnTo>
                    <a:pt x="0" y="23576"/>
                  </a:lnTo>
                  <a:cubicBezTo>
                    <a:pt x="0" y="10556"/>
                    <a:pt x="10556" y="0"/>
                    <a:pt x="23576" y="0"/>
                  </a:cubicBezTo>
                  <a:close/>
                </a:path>
              </a:pathLst>
            </a:custGeom>
            <a:solidFill>
              <a:srgbClr val="EDD6AC"/>
            </a:solidFill>
          </p:spPr>
        </p:sp>
        <p:sp>
          <p:nvSpPr>
            <p:cNvPr name="TextBox 8" id="8"/>
            <p:cNvSpPr txBox="true"/>
            <p:nvPr/>
          </p:nvSpPr>
          <p:spPr>
            <a:xfrm>
              <a:off x="0" y="-38100"/>
              <a:ext cx="1297289" cy="181539"/>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Noto Serif Bold"/>
                  <a:ea typeface="Noto Serif Bold"/>
                  <a:cs typeface="Noto Serif Bold"/>
                  <a:sym typeface="Noto Serif Bold"/>
                </a:rPr>
                <a:t>NGUYỄN THỊ NHƯ QUỲNH</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274034" y="952500"/>
            <a:ext cx="16587213" cy="10786506"/>
          </a:xfrm>
          <a:prstGeom prst="rect">
            <a:avLst/>
          </a:prstGeom>
        </p:spPr>
        <p:txBody>
          <a:bodyPr anchor="t" rtlCol="false" tIns="0" lIns="0" bIns="0" rIns="0">
            <a:spAutoFit/>
          </a:bodyPr>
          <a:lstStyle/>
          <a:p>
            <a:pPr algn="l">
              <a:lnSpc>
                <a:spcPts val="5274"/>
              </a:lnSpc>
            </a:pPr>
          </a:p>
          <a:p>
            <a:pPr algn="l">
              <a:lnSpc>
                <a:spcPts val="4761"/>
              </a:lnSpc>
            </a:pPr>
            <a:r>
              <a:rPr lang="en-US" sz="3401" b="true">
                <a:solidFill>
                  <a:srgbClr val="000000"/>
                </a:solidFill>
                <a:latin typeface="Muli Bold"/>
                <a:ea typeface="Muli Bold"/>
                <a:cs typeface="Muli Bold"/>
                <a:sym typeface="Muli Bold"/>
              </a:rPr>
              <a:t>--Liệt kê họ tên học viên, tên lớp, tên môn học, điểm thi, chỉ hiển thị những học viên có điểm &lt; 9, môn đó có số tiết thực hành nhiều hơn lý thuyết.</a:t>
            </a:r>
          </a:p>
          <a:p>
            <a:pPr algn="l">
              <a:lnSpc>
                <a:spcPts val="4761"/>
              </a:lnSpc>
            </a:pPr>
            <a:r>
              <a:rPr lang="en-US" sz="3401">
                <a:solidFill>
                  <a:srgbClr val="000000"/>
                </a:solidFill>
                <a:latin typeface="Muli"/>
                <a:ea typeface="Muli"/>
                <a:cs typeface="Muli"/>
                <a:sym typeface="Muli"/>
              </a:rPr>
              <a:t>SELECT HV.HoTen, L.TenLop, MH.TenMH, D.DiemThi</a:t>
            </a:r>
          </a:p>
          <a:p>
            <a:pPr algn="l">
              <a:lnSpc>
                <a:spcPts val="4200"/>
              </a:lnSpc>
            </a:pPr>
            <a:r>
              <a:rPr lang="en-US" sz="3000">
                <a:solidFill>
                  <a:srgbClr val="000000"/>
                </a:solidFill>
                <a:latin typeface="Muli"/>
                <a:ea typeface="Muli"/>
                <a:cs typeface="Muli"/>
                <a:sym typeface="Muli"/>
              </a:rPr>
              <a:t>FROM HocVien HV JOIN LopHoc L ON HV.MaLop = L.MaLop </a:t>
            </a:r>
          </a:p>
          <a:p>
            <a:pPr algn="l">
              <a:lnSpc>
                <a:spcPts val="4761"/>
              </a:lnSpc>
            </a:pPr>
            <a:r>
              <a:rPr lang="en-US" sz="3401">
                <a:solidFill>
                  <a:srgbClr val="000000"/>
                </a:solidFill>
                <a:latin typeface="Muli"/>
                <a:ea typeface="Muli"/>
                <a:cs typeface="Muli"/>
                <a:sym typeface="Muli"/>
              </a:rPr>
              <a:t>JOIN DiemThi D ON HV.MaHV = D.MaHV</a:t>
            </a:r>
          </a:p>
          <a:p>
            <a:pPr algn="l">
              <a:lnSpc>
                <a:spcPts val="4761"/>
              </a:lnSpc>
            </a:pPr>
            <a:r>
              <a:rPr lang="en-US" sz="3401">
                <a:solidFill>
                  <a:srgbClr val="000000"/>
                </a:solidFill>
                <a:latin typeface="Muli"/>
                <a:ea typeface="Muli"/>
                <a:cs typeface="Muli"/>
                <a:sym typeface="Muli"/>
              </a:rPr>
              <a:t>JOIN MonHoc MH ON D.MaMH = MH.MaMH</a:t>
            </a:r>
          </a:p>
          <a:p>
            <a:pPr algn="l">
              <a:lnSpc>
                <a:spcPts val="4761"/>
              </a:lnSpc>
            </a:pPr>
            <a:r>
              <a:rPr lang="en-US" sz="3401">
                <a:solidFill>
                  <a:srgbClr val="000000"/>
                </a:solidFill>
                <a:latin typeface="Muli"/>
                <a:ea typeface="Muli"/>
                <a:cs typeface="Muli"/>
                <a:sym typeface="Muli"/>
              </a:rPr>
              <a:t>WHERE D.DiemThi &lt; 9</a:t>
            </a:r>
          </a:p>
          <a:p>
            <a:pPr algn="l">
              <a:lnSpc>
                <a:spcPts val="4761"/>
              </a:lnSpc>
            </a:pPr>
            <a:r>
              <a:rPr lang="en-US" sz="3401">
                <a:solidFill>
                  <a:srgbClr val="000000"/>
                </a:solidFill>
                <a:latin typeface="Muli"/>
                <a:ea typeface="Muli"/>
                <a:cs typeface="Muli"/>
                <a:sym typeface="Muli"/>
              </a:rPr>
              <a:t>AND MH.SoTietTH &gt; MH.SoTietLT</a:t>
            </a:r>
          </a:p>
          <a:p>
            <a:pPr algn="l">
              <a:lnSpc>
                <a:spcPts val="4761"/>
              </a:lnSpc>
            </a:pPr>
            <a:r>
              <a:rPr lang="en-US" sz="3401" b="true">
                <a:solidFill>
                  <a:srgbClr val="000000"/>
                </a:solidFill>
                <a:latin typeface="Muli Bold"/>
                <a:ea typeface="Muli Bold"/>
                <a:cs typeface="Muli Bold"/>
                <a:sym typeface="Muli Bold"/>
              </a:rPr>
              <a:t>--Liệt kê số lượng môn học mà học viên đã tham gia, phân theo nghề nghiệp của học viên.</a:t>
            </a:r>
          </a:p>
          <a:p>
            <a:pPr algn="l">
              <a:lnSpc>
                <a:spcPts val="4761"/>
              </a:lnSpc>
            </a:pPr>
            <a:r>
              <a:rPr lang="en-US" sz="3401">
                <a:solidFill>
                  <a:srgbClr val="000000"/>
                </a:solidFill>
                <a:latin typeface="Muli"/>
                <a:ea typeface="Muli"/>
                <a:cs typeface="Muli"/>
                <a:sym typeface="Muli"/>
              </a:rPr>
              <a:t>SELECT HV.NgheNghiep, COUNT(D.MaMH) AS SOMH</a:t>
            </a:r>
          </a:p>
          <a:p>
            <a:pPr algn="l">
              <a:lnSpc>
                <a:spcPts val="4761"/>
              </a:lnSpc>
            </a:pPr>
            <a:r>
              <a:rPr lang="en-US" sz="3401">
                <a:solidFill>
                  <a:srgbClr val="000000"/>
                </a:solidFill>
                <a:latin typeface="Muli"/>
                <a:ea typeface="Muli"/>
                <a:cs typeface="Muli"/>
                <a:sym typeface="Muli"/>
              </a:rPr>
              <a:t>FROM HocVien HV</a:t>
            </a:r>
          </a:p>
          <a:p>
            <a:pPr algn="l">
              <a:lnSpc>
                <a:spcPts val="4761"/>
              </a:lnSpc>
            </a:pPr>
            <a:r>
              <a:rPr lang="en-US" sz="3401">
                <a:solidFill>
                  <a:srgbClr val="000000"/>
                </a:solidFill>
                <a:latin typeface="Muli"/>
                <a:ea typeface="Muli"/>
                <a:cs typeface="Muli"/>
                <a:sym typeface="Muli"/>
              </a:rPr>
              <a:t>JOIN DiemThi D ON HV.MaHV = D.MaHV</a:t>
            </a:r>
          </a:p>
          <a:p>
            <a:pPr algn="l">
              <a:lnSpc>
                <a:spcPts val="4761"/>
              </a:lnSpc>
            </a:pPr>
            <a:r>
              <a:rPr lang="en-US" sz="3401">
                <a:solidFill>
                  <a:srgbClr val="000000"/>
                </a:solidFill>
                <a:latin typeface="Muli"/>
                <a:ea typeface="Muli"/>
                <a:cs typeface="Muli"/>
                <a:sym typeface="Muli"/>
              </a:rPr>
              <a:t>GROUP BY HV.NgheNghiep</a:t>
            </a:r>
          </a:p>
          <a:p>
            <a:pPr algn="l">
              <a:lnSpc>
                <a:spcPts val="4761"/>
              </a:lnSpc>
            </a:pPr>
          </a:p>
          <a:p>
            <a:pPr algn="ctr">
              <a:lnSpc>
                <a:spcPts val="4761"/>
              </a:lnSpc>
            </a:pPr>
          </a:p>
          <a:p>
            <a:pPr algn="ctr">
              <a:lnSpc>
                <a:spcPts val="4761"/>
              </a:lnSpc>
            </a:pPr>
          </a:p>
        </p:txBody>
      </p:sp>
      <p:sp>
        <p:nvSpPr>
          <p:cNvPr name="Freeform 4" id="4"/>
          <p:cNvSpPr/>
          <p:nvPr/>
        </p:nvSpPr>
        <p:spPr>
          <a:xfrm flipH="false" flipV="false" rot="0">
            <a:off x="6080879" y="138115"/>
            <a:ext cx="6331663" cy="1545058"/>
          </a:xfrm>
          <a:custGeom>
            <a:avLst/>
            <a:gdLst/>
            <a:ahLst/>
            <a:cxnLst/>
            <a:rect r="r" b="b" t="t" l="l"/>
            <a:pathLst>
              <a:path h="1545058" w="6331663">
                <a:moveTo>
                  <a:pt x="0" y="0"/>
                </a:moveTo>
                <a:lnTo>
                  <a:pt x="6331663" y="0"/>
                </a:lnTo>
                <a:lnTo>
                  <a:pt x="6331663" y="1545058"/>
                </a:lnTo>
                <a:lnTo>
                  <a:pt x="0" y="1545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20367" y="4365618"/>
            <a:ext cx="6890539" cy="1555764"/>
          </a:xfrm>
          <a:custGeom>
            <a:avLst/>
            <a:gdLst/>
            <a:ahLst/>
            <a:cxnLst/>
            <a:rect r="r" b="b" t="t" l="l"/>
            <a:pathLst>
              <a:path h="1555764" w="6890539">
                <a:moveTo>
                  <a:pt x="0" y="0"/>
                </a:moveTo>
                <a:lnTo>
                  <a:pt x="6890538" y="0"/>
                </a:lnTo>
                <a:lnTo>
                  <a:pt x="6890538" y="1555764"/>
                </a:lnTo>
                <a:lnTo>
                  <a:pt x="0" y="1555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966020" y="241859"/>
            <a:ext cx="5026407" cy="786841"/>
          </a:xfrm>
          <a:prstGeom prst="rect">
            <a:avLst/>
          </a:prstGeom>
        </p:spPr>
        <p:txBody>
          <a:bodyPr anchor="t" rtlCol="false" tIns="0" lIns="0" bIns="0" rIns="0">
            <a:spAutoFit/>
          </a:bodyPr>
          <a:lstStyle/>
          <a:p>
            <a:pPr algn="ctr">
              <a:lnSpc>
                <a:spcPts val="6472"/>
              </a:lnSpc>
            </a:pPr>
            <a:r>
              <a:rPr lang="en-US" sz="4623">
                <a:solidFill>
                  <a:srgbClr val="452E20"/>
                </a:solidFill>
                <a:latin typeface="Paytone One"/>
                <a:ea typeface="Paytone One"/>
                <a:cs typeface="Paytone One"/>
                <a:sym typeface="Paytone One"/>
              </a:rPr>
              <a:t> Câu hỏi cá nhân:</a:t>
            </a:r>
          </a:p>
        </p:txBody>
      </p:sp>
      <p:sp>
        <p:nvSpPr>
          <p:cNvPr name="TextBox 7" id="7"/>
          <p:cNvSpPr txBox="true"/>
          <p:nvPr/>
        </p:nvSpPr>
        <p:spPr>
          <a:xfrm rot="0">
            <a:off x="11636095" y="4695041"/>
            <a:ext cx="6074810" cy="811193"/>
          </a:xfrm>
          <a:prstGeom prst="rect">
            <a:avLst/>
          </a:prstGeom>
        </p:spPr>
        <p:txBody>
          <a:bodyPr anchor="t" rtlCol="false" tIns="0" lIns="0" bIns="0" rIns="0">
            <a:spAutoFit/>
          </a:bodyPr>
          <a:lstStyle/>
          <a:p>
            <a:pPr algn="ctr">
              <a:lnSpc>
                <a:spcPts val="6738"/>
              </a:lnSpc>
              <a:spcBef>
                <a:spcPct val="0"/>
              </a:spcBef>
            </a:pPr>
            <a:r>
              <a:rPr lang="en-US" b="true" sz="4813">
                <a:solidFill>
                  <a:srgbClr val="CB6CE6"/>
                </a:solidFill>
                <a:latin typeface="Noto Sans Bold"/>
                <a:ea typeface="Noto Sans Bold"/>
                <a:cs typeface="Noto Sans Bold"/>
                <a:sym typeface="Noto Sans Bold"/>
              </a:rPr>
              <a:t>Nguyễn Hữu Thoại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19374" y="72716"/>
            <a:ext cx="16890393" cy="4781550"/>
          </a:xfrm>
          <a:prstGeom prst="rect">
            <a:avLst/>
          </a:prstGeom>
        </p:spPr>
        <p:txBody>
          <a:bodyPr anchor="t" rtlCol="false" tIns="0" lIns="0" bIns="0" rIns="0">
            <a:spAutoFit/>
          </a:bodyPr>
          <a:lstStyle/>
          <a:p>
            <a:pPr algn="l">
              <a:lnSpc>
                <a:spcPts val="4200"/>
              </a:lnSpc>
            </a:pPr>
            <a:r>
              <a:rPr lang="en-US" sz="3000" b="true">
                <a:solidFill>
                  <a:srgbClr val="000000"/>
                </a:solidFill>
                <a:latin typeface="Muli Bold"/>
                <a:ea typeface="Muli Bold"/>
                <a:cs typeface="Muli Bold"/>
                <a:sym typeface="Muli Bold"/>
              </a:rPr>
              <a:t>--Cập nhật học p</a:t>
            </a:r>
            <a:r>
              <a:rPr lang="en-US" sz="3000" b="true">
                <a:solidFill>
                  <a:srgbClr val="000000"/>
                </a:solidFill>
                <a:latin typeface="Muli Bold"/>
                <a:ea typeface="Muli Bold"/>
                <a:cs typeface="Muli Bold"/>
                <a:sym typeface="Muli Bold"/>
              </a:rPr>
              <a:t>hí của các lớp có môn học "Excel" tăng thêm 10%.</a:t>
            </a:r>
          </a:p>
          <a:p>
            <a:pPr algn="l">
              <a:lnSpc>
                <a:spcPts val="4200"/>
              </a:lnSpc>
            </a:pPr>
            <a:r>
              <a:rPr lang="en-US" sz="3000">
                <a:solidFill>
                  <a:srgbClr val="000000"/>
                </a:solidFill>
                <a:latin typeface="Muli"/>
                <a:ea typeface="Muli"/>
                <a:cs typeface="Muli"/>
                <a:sym typeface="Muli"/>
              </a:rPr>
              <a:t>UPDATE LopHoc</a:t>
            </a:r>
          </a:p>
          <a:p>
            <a:pPr algn="l">
              <a:lnSpc>
                <a:spcPts val="4200"/>
              </a:lnSpc>
            </a:pPr>
            <a:r>
              <a:rPr lang="en-US" sz="3000">
                <a:solidFill>
                  <a:srgbClr val="000000"/>
                </a:solidFill>
                <a:latin typeface="Muli"/>
                <a:ea typeface="Muli"/>
                <a:cs typeface="Muli"/>
                <a:sym typeface="Muli"/>
              </a:rPr>
              <a:t>SET HocPhi = HocPhi * 1.10</a:t>
            </a:r>
          </a:p>
          <a:p>
            <a:pPr algn="l">
              <a:lnSpc>
                <a:spcPts val="4200"/>
              </a:lnSpc>
            </a:pPr>
            <a:r>
              <a:rPr lang="en-US" sz="3000">
                <a:solidFill>
                  <a:srgbClr val="000000"/>
                </a:solidFill>
                <a:latin typeface="Muli"/>
                <a:ea typeface="Muli"/>
                <a:cs typeface="Muli"/>
                <a:sym typeface="Muli"/>
              </a:rPr>
              <a:t>WHERE MaLop IN (</a:t>
            </a:r>
          </a:p>
          <a:p>
            <a:pPr algn="l">
              <a:lnSpc>
                <a:spcPts val="4200"/>
              </a:lnSpc>
            </a:pPr>
            <a:r>
              <a:rPr lang="en-US" sz="3000">
                <a:solidFill>
                  <a:srgbClr val="000000"/>
                </a:solidFill>
                <a:latin typeface="Muli"/>
                <a:ea typeface="Muli"/>
                <a:cs typeface="Muli"/>
                <a:sym typeface="Muli"/>
              </a:rPr>
              <a:t> SELECT LM.MaLop</a:t>
            </a:r>
          </a:p>
          <a:p>
            <a:pPr algn="l">
              <a:lnSpc>
                <a:spcPts val="4200"/>
              </a:lnSpc>
            </a:pPr>
            <a:r>
              <a:rPr lang="en-US" sz="3000">
                <a:solidFill>
                  <a:srgbClr val="000000"/>
                </a:solidFill>
                <a:latin typeface="Muli"/>
                <a:ea typeface="Muli"/>
                <a:cs typeface="Muli"/>
                <a:sym typeface="Muli"/>
              </a:rPr>
              <a:t> FROM LopMonHoc LM</a:t>
            </a:r>
          </a:p>
          <a:p>
            <a:pPr algn="l">
              <a:lnSpc>
                <a:spcPts val="4200"/>
              </a:lnSpc>
            </a:pPr>
            <a:r>
              <a:rPr lang="en-US" sz="3000">
                <a:solidFill>
                  <a:srgbClr val="000000"/>
                </a:solidFill>
                <a:latin typeface="Muli"/>
                <a:ea typeface="Muli"/>
                <a:cs typeface="Muli"/>
                <a:sym typeface="Muli"/>
              </a:rPr>
              <a:t> JOIN MonHoc MH ON LM.MaMH = MH.MaMH</a:t>
            </a:r>
          </a:p>
          <a:p>
            <a:pPr algn="l">
              <a:lnSpc>
                <a:spcPts val="4200"/>
              </a:lnSpc>
            </a:pPr>
            <a:r>
              <a:rPr lang="en-US" sz="3000">
                <a:solidFill>
                  <a:srgbClr val="000000"/>
                </a:solidFill>
                <a:latin typeface="Muli"/>
                <a:ea typeface="Muli"/>
                <a:cs typeface="Muli"/>
                <a:sym typeface="Muli"/>
              </a:rPr>
              <a:t> WHERE MH.TenMH LIKE N'%Excel%')</a:t>
            </a:r>
          </a:p>
          <a:p>
            <a:pPr algn="ctr">
              <a:lnSpc>
                <a:spcPts val="4200"/>
              </a:lnSpc>
            </a:pPr>
          </a:p>
        </p:txBody>
      </p:sp>
      <p:sp>
        <p:nvSpPr>
          <p:cNvPr name="TextBox 4" id="4"/>
          <p:cNvSpPr txBox="true"/>
          <p:nvPr/>
        </p:nvSpPr>
        <p:spPr>
          <a:xfrm rot="0">
            <a:off x="204806" y="4903526"/>
            <a:ext cx="15888661" cy="5314950"/>
          </a:xfrm>
          <a:prstGeom prst="rect">
            <a:avLst/>
          </a:prstGeom>
        </p:spPr>
        <p:txBody>
          <a:bodyPr anchor="t" rtlCol="false" tIns="0" lIns="0" bIns="0" rIns="0">
            <a:spAutoFit/>
          </a:bodyPr>
          <a:lstStyle/>
          <a:p>
            <a:pPr algn="l">
              <a:lnSpc>
                <a:spcPts val="4200"/>
              </a:lnSpc>
            </a:pPr>
          </a:p>
          <a:p>
            <a:pPr algn="l">
              <a:lnSpc>
                <a:spcPts val="4200"/>
              </a:lnSpc>
            </a:pPr>
            <a:r>
              <a:rPr lang="en-US" sz="3000" b="true">
                <a:solidFill>
                  <a:srgbClr val="000000"/>
                </a:solidFill>
                <a:latin typeface="Muli Bold"/>
                <a:ea typeface="Muli Bold"/>
                <a:cs typeface="Muli Bold"/>
                <a:sym typeface="Muli Bold"/>
              </a:rPr>
              <a:t>--Hiển thị mã học viên, họ tên, ngày sinh của tất cả các học viên nữ.</a:t>
            </a:r>
          </a:p>
          <a:p>
            <a:pPr algn="l">
              <a:lnSpc>
                <a:spcPts val="4200"/>
              </a:lnSpc>
            </a:pPr>
            <a:r>
              <a:rPr lang="en-US" sz="3000">
                <a:solidFill>
                  <a:srgbClr val="000000"/>
                </a:solidFill>
                <a:latin typeface="Muli"/>
                <a:ea typeface="Muli"/>
                <a:cs typeface="Muli"/>
                <a:sym typeface="Muli"/>
              </a:rPr>
              <a:t>Select MaHV, HoTen, NgaySinh, Phai</a:t>
            </a:r>
          </a:p>
          <a:p>
            <a:pPr algn="l">
              <a:lnSpc>
                <a:spcPts val="4200"/>
              </a:lnSpc>
            </a:pPr>
            <a:r>
              <a:rPr lang="en-US" sz="3000">
                <a:solidFill>
                  <a:srgbClr val="000000"/>
                </a:solidFill>
                <a:latin typeface="Muli"/>
                <a:ea typeface="Muli"/>
                <a:cs typeface="Muli"/>
                <a:sym typeface="Muli"/>
              </a:rPr>
              <a:t>From HocVien</a:t>
            </a:r>
          </a:p>
          <a:p>
            <a:pPr algn="l">
              <a:lnSpc>
                <a:spcPts val="4200"/>
              </a:lnSpc>
            </a:pPr>
            <a:r>
              <a:rPr lang="en-US" sz="3000">
                <a:solidFill>
                  <a:srgbClr val="000000"/>
                </a:solidFill>
                <a:latin typeface="Muli"/>
                <a:ea typeface="Muli"/>
                <a:cs typeface="Muli"/>
                <a:sym typeface="Muli"/>
              </a:rPr>
              <a:t>Where Phai = N'Nữ'</a:t>
            </a:r>
          </a:p>
          <a:p>
            <a:pPr algn="l">
              <a:lnSpc>
                <a:spcPts val="4200"/>
              </a:lnSpc>
            </a:pPr>
            <a:r>
              <a:rPr lang="en-US" sz="3000" b="true">
                <a:solidFill>
                  <a:srgbClr val="000000"/>
                </a:solidFill>
                <a:latin typeface="Muli Bold"/>
                <a:ea typeface="Muli Bold"/>
                <a:cs typeface="Muli Bold"/>
                <a:sym typeface="Muli Bold"/>
              </a:rPr>
              <a:t>--Danh sách học viên có họ tên là ‘ Nguyễn Văn A’.</a:t>
            </a:r>
          </a:p>
          <a:p>
            <a:pPr algn="l">
              <a:lnSpc>
                <a:spcPts val="4200"/>
              </a:lnSpc>
            </a:pPr>
            <a:r>
              <a:rPr lang="en-US" sz="3000">
                <a:solidFill>
                  <a:srgbClr val="000000"/>
                </a:solidFill>
                <a:latin typeface="Muli"/>
                <a:ea typeface="Muli"/>
                <a:cs typeface="Muli"/>
                <a:sym typeface="Muli"/>
              </a:rPr>
              <a:t>Select MaHV, HoTen</a:t>
            </a:r>
          </a:p>
          <a:p>
            <a:pPr algn="l">
              <a:lnSpc>
                <a:spcPts val="4200"/>
              </a:lnSpc>
            </a:pPr>
            <a:r>
              <a:rPr lang="en-US" sz="3000">
                <a:solidFill>
                  <a:srgbClr val="000000"/>
                </a:solidFill>
                <a:latin typeface="Muli"/>
                <a:ea typeface="Muli"/>
                <a:cs typeface="Muli"/>
                <a:sym typeface="Muli"/>
              </a:rPr>
              <a:t>From HocVien</a:t>
            </a:r>
          </a:p>
          <a:p>
            <a:pPr algn="l">
              <a:lnSpc>
                <a:spcPts val="4200"/>
              </a:lnSpc>
            </a:pPr>
            <a:r>
              <a:rPr lang="en-US" sz="3000">
                <a:solidFill>
                  <a:srgbClr val="000000"/>
                </a:solidFill>
                <a:latin typeface="Muli"/>
                <a:ea typeface="Muli"/>
                <a:cs typeface="Muli"/>
                <a:sym typeface="Muli"/>
              </a:rPr>
              <a:t>Where HoTen like N'Nguyễn Văn A'</a:t>
            </a:r>
          </a:p>
          <a:p>
            <a:pPr algn="l">
              <a:lnSpc>
                <a:spcPts val="4200"/>
              </a:lnSpc>
            </a:pPr>
          </a:p>
        </p:txBody>
      </p:sp>
      <p:sp>
        <p:nvSpPr>
          <p:cNvPr name="Freeform 5" id="5"/>
          <p:cNvSpPr/>
          <p:nvPr/>
        </p:nvSpPr>
        <p:spPr>
          <a:xfrm flipH="false" flipV="false" rot="0">
            <a:off x="4811173" y="4207022"/>
            <a:ext cx="6675928" cy="1507308"/>
          </a:xfrm>
          <a:custGeom>
            <a:avLst/>
            <a:gdLst/>
            <a:ahLst/>
            <a:cxnLst/>
            <a:rect r="r" b="b" t="t" l="l"/>
            <a:pathLst>
              <a:path h="1507308" w="6675928">
                <a:moveTo>
                  <a:pt x="0" y="0"/>
                </a:moveTo>
                <a:lnTo>
                  <a:pt x="6675927" y="0"/>
                </a:lnTo>
                <a:lnTo>
                  <a:pt x="6675927" y="1507308"/>
                </a:lnTo>
                <a:lnTo>
                  <a:pt x="0" y="1507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4588084" y="6608072"/>
            <a:ext cx="3010766" cy="3835371"/>
          </a:xfrm>
          <a:custGeom>
            <a:avLst/>
            <a:gdLst/>
            <a:ahLst/>
            <a:cxnLst/>
            <a:rect r="r" b="b" t="t" l="l"/>
            <a:pathLst>
              <a:path h="3835371" w="3010766">
                <a:moveTo>
                  <a:pt x="0" y="0"/>
                </a:moveTo>
                <a:lnTo>
                  <a:pt x="3010766" y="0"/>
                </a:lnTo>
                <a:lnTo>
                  <a:pt x="3010766" y="3835371"/>
                </a:lnTo>
                <a:lnTo>
                  <a:pt x="0" y="3835371"/>
                </a:lnTo>
                <a:lnTo>
                  <a:pt x="0" y="0"/>
                </a:lnTo>
                <a:close/>
              </a:path>
            </a:pathLst>
          </a:custGeom>
          <a:blipFill>
            <a:blip r:embed="rId5"/>
            <a:stretch>
              <a:fillRect l="0" t="0" r="0" b="0"/>
            </a:stretch>
          </a:blipFill>
        </p:spPr>
      </p:sp>
      <p:sp>
        <p:nvSpPr>
          <p:cNvPr name="TextBox 7" id="7"/>
          <p:cNvSpPr txBox="true"/>
          <p:nvPr/>
        </p:nvSpPr>
        <p:spPr>
          <a:xfrm rot="0">
            <a:off x="4140687" y="4403600"/>
            <a:ext cx="8836679" cy="815607"/>
          </a:xfrm>
          <a:prstGeom prst="rect">
            <a:avLst/>
          </a:prstGeom>
        </p:spPr>
        <p:txBody>
          <a:bodyPr anchor="t" rtlCol="false" tIns="0" lIns="0" bIns="0" rIns="0">
            <a:spAutoFit/>
          </a:bodyPr>
          <a:lstStyle/>
          <a:p>
            <a:pPr algn="ctr">
              <a:lnSpc>
                <a:spcPts val="6738"/>
              </a:lnSpc>
            </a:pPr>
            <a:r>
              <a:rPr lang="en-US" sz="4813" b="true">
                <a:solidFill>
                  <a:srgbClr val="CB6CE6"/>
                </a:solidFill>
                <a:latin typeface="Noto Sans Bold"/>
                <a:ea typeface="Noto Sans Bold"/>
                <a:cs typeface="Noto Sans Bold"/>
                <a:sym typeface="Noto Sans Bold"/>
              </a:rPr>
              <a:t>Lê </a:t>
            </a:r>
            <a:r>
              <a:rPr lang="en-US" b="true" sz="4813">
                <a:solidFill>
                  <a:srgbClr val="CB6CE6"/>
                </a:solidFill>
                <a:latin typeface="Noto Sans Bold"/>
                <a:ea typeface="Noto Sans Bold"/>
                <a:cs typeface="Noto Sans Bold"/>
                <a:sym typeface="Noto Sans Bold"/>
              </a:rPr>
              <a:t>Trần Trúc Linh</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86114" y="471137"/>
            <a:ext cx="14878170" cy="5971540"/>
          </a:xfrm>
          <a:prstGeom prst="rect">
            <a:avLst/>
          </a:prstGeom>
        </p:spPr>
        <p:txBody>
          <a:bodyPr anchor="t" rtlCol="false" tIns="0" lIns="0" bIns="0" rIns="0">
            <a:spAutoFit/>
          </a:bodyPr>
          <a:lstStyle/>
          <a:p>
            <a:pPr algn="l">
              <a:lnSpc>
                <a:spcPts val="4759"/>
              </a:lnSpc>
            </a:pPr>
            <a:r>
              <a:rPr lang="en-US" sz="3399" b="true">
                <a:solidFill>
                  <a:srgbClr val="000000"/>
                </a:solidFill>
                <a:latin typeface="Muli Bold"/>
                <a:ea typeface="Muli Bold"/>
                <a:cs typeface="Muli Bold"/>
                <a:sym typeface="Muli Bold"/>
              </a:rPr>
              <a:t>--Cập nhật ngày sin</a:t>
            </a:r>
            <a:r>
              <a:rPr lang="en-US" sz="3399" b="true">
                <a:solidFill>
                  <a:srgbClr val="000000"/>
                </a:solidFill>
                <a:latin typeface="Muli Bold"/>
                <a:ea typeface="Muli Bold"/>
                <a:cs typeface="Muli Bold"/>
                <a:sym typeface="Muli Bold"/>
              </a:rPr>
              <a:t>h của học viên có MAHV = HV01 thành ‘01-01-2005</a:t>
            </a:r>
            <a:r>
              <a:rPr lang="en-US" sz="3399">
                <a:solidFill>
                  <a:srgbClr val="000000"/>
                </a:solidFill>
                <a:latin typeface="Muli"/>
                <a:ea typeface="Muli"/>
                <a:cs typeface="Muli"/>
                <a:sym typeface="Muli"/>
              </a:rPr>
              <a:t>’</a:t>
            </a:r>
          </a:p>
          <a:p>
            <a:pPr algn="l">
              <a:lnSpc>
                <a:spcPts val="4759"/>
              </a:lnSpc>
            </a:pPr>
            <a:r>
              <a:rPr lang="en-US" sz="3399">
                <a:solidFill>
                  <a:srgbClr val="000000"/>
                </a:solidFill>
                <a:latin typeface="Muli"/>
                <a:ea typeface="Muli"/>
                <a:cs typeface="Muli"/>
                <a:sym typeface="Muli"/>
              </a:rPr>
              <a:t>UPDATE HocVien</a:t>
            </a:r>
          </a:p>
          <a:p>
            <a:pPr algn="l">
              <a:lnSpc>
                <a:spcPts val="4759"/>
              </a:lnSpc>
            </a:pPr>
            <a:r>
              <a:rPr lang="en-US" sz="3399">
                <a:solidFill>
                  <a:srgbClr val="000000"/>
                </a:solidFill>
                <a:latin typeface="Muli"/>
                <a:ea typeface="Muli"/>
                <a:cs typeface="Muli"/>
                <a:sym typeface="Muli"/>
              </a:rPr>
              <a:t>set NgaySinh= '01-01-2005'</a:t>
            </a:r>
          </a:p>
          <a:p>
            <a:pPr algn="l">
              <a:lnSpc>
                <a:spcPts val="4759"/>
              </a:lnSpc>
            </a:pPr>
            <a:r>
              <a:rPr lang="en-US" sz="3399">
                <a:solidFill>
                  <a:srgbClr val="000000"/>
                </a:solidFill>
                <a:latin typeface="Muli"/>
                <a:ea typeface="Muli"/>
                <a:cs typeface="Muli"/>
                <a:sym typeface="Muli"/>
              </a:rPr>
              <a:t>where MaHV = 'HV001'</a:t>
            </a:r>
          </a:p>
          <a:p>
            <a:pPr algn="l">
              <a:lnSpc>
                <a:spcPts val="4759"/>
              </a:lnSpc>
            </a:pPr>
            <a:r>
              <a:rPr lang="en-US" sz="3399" b="true">
                <a:solidFill>
                  <a:srgbClr val="000000"/>
                </a:solidFill>
                <a:latin typeface="Muli Bold"/>
                <a:ea typeface="Muli Bold"/>
                <a:cs typeface="Muli Bold"/>
                <a:sym typeface="Muli Bold"/>
              </a:rPr>
              <a:t>--Tìm mã môn học và điểm thi trung bình của mỗi mã môn ‘MH05’</a:t>
            </a:r>
          </a:p>
          <a:p>
            <a:pPr algn="l">
              <a:lnSpc>
                <a:spcPts val="4759"/>
              </a:lnSpc>
            </a:pPr>
            <a:r>
              <a:rPr lang="en-US" sz="3399">
                <a:solidFill>
                  <a:srgbClr val="000000"/>
                </a:solidFill>
                <a:latin typeface="Muli"/>
                <a:ea typeface="Muli"/>
                <a:cs typeface="Muli"/>
                <a:sym typeface="Muli"/>
              </a:rPr>
              <a:t>SELECT MaMH, AVG(DiemThi) AS DiemTrungBinh</a:t>
            </a:r>
          </a:p>
          <a:p>
            <a:pPr algn="l">
              <a:lnSpc>
                <a:spcPts val="4759"/>
              </a:lnSpc>
            </a:pPr>
            <a:r>
              <a:rPr lang="en-US" sz="3399">
                <a:solidFill>
                  <a:srgbClr val="000000"/>
                </a:solidFill>
                <a:latin typeface="Muli"/>
                <a:ea typeface="Muli"/>
                <a:cs typeface="Muli"/>
                <a:sym typeface="Muli"/>
              </a:rPr>
              <a:t>FROM DiemThi</a:t>
            </a:r>
          </a:p>
          <a:p>
            <a:pPr algn="l">
              <a:lnSpc>
                <a:spcPts val="4759"/>
              </a:lnSpc>
            </a:pPr>
            <a:r>
              <a:rPr lang="en-US" sz="3399">
                <a:solidFill>
                  <a:srgbClr val="000000"/>
                </a:solidFill>
                <a:latin typeface="Muli"/>
                <a:ea typeface="Muli"/>
                <a:cs typeface="Muli"/>
                <a:sym typeface="Muli"/>
              </a:rPr>
              <a:t>WHERE MaMH = 'MH05'</a:t>
            </a:r>
          </a:p>
          <a:p>
            <a:pPr algn="l">
              <a:lnSpc>
                <a:spcPts val="4759"/>
              </a:lnSpc>
            </a:pPr>
            <a:r>
              <a:rPr lang="en-US" sz="3399">
                <a:solidFill>
                  <a:srgbClr val="000000"/>
                </a:solidFill>
                <a:latin typeface="Muli"/>
                <a:ea typeface="Muli"/>
                <a:cs typeface="Muli"/>
                <a:sym typeface="Muli"/>
              </a:rPr>
              <a:t>GROUP BY MaMH</a:t>
            </a:r>
          </a:p>
          <a:p>
            <a:pPr algn="ctr">
              <a:lnSpc>
                <a:spcPts val="4759"/>
              </a:lnSpc>
            </a:pPr>
          </a:p>
        </p:txBody>
      </p:sp>
      <p:sp>
        <p:nvSpPr>
          <p:cNvPr name="Freeform 4" id="4"/>
          <p:cNvSpPr/>
          <p:nvPr/>
        </p:nvSpPr>
        <p:spPr>
          <a:xfrm flipH="false" flipV="false" rot="0">
            <a:off x="5624527" y="5406260"/>
            <a:ext cx="7024395" cy="1585986"/>
          </a:xfrm>
          <a:custGeom>
            <a:avLst/>
            <a:gdLst/>
            <a:ahLst/>
            <a:cxnLst/>
            <a:rect r="r" b="b" t="t" l="l"/>
            <a:pathLst>
              <a:path h="1585986" w="7024395">
                <a:moveTo>
                  <a:pt x="0" y="0"/>
                </a:moveTo>
                <a:lnTo>
                  <a:pt x="7024395" y="0"/>
                </a:lnTo>
                <a:lnTo>
                  <a:pt x="7024395" y="1585986"/>
                </a:lnTo>
                <a:lnTo>
                  <a:pt x="0" y="1585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3792" y="6992246"/>
            <a:ext cx="642593" cy="591185"/>
          </a:xfrm>
          <a:custGeom>
            <a:avLst/>
            <a:gdLst/>
            <a:ahLst/>
            <a:cxnLst/>
            <a:rect r="r" b="b" t="t" l="l"/>
            <a:pathLst>
              <a:path h="591185" w="642593">
                <a:moveTo>
                  <a:pt x="0" y="0"/>
                </a:moveTo>
                <a:lnTo>
                  <a:pt x="642593" y="0"/>
                </a:lnTo>
                <a:lnTo>
                  <a:pt x="642593" y="591186"/>
                </a:lnTo>
                <a:lnTo>
                  <a:pt x="0" y="59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133135" y="4833958"/>
            <a:ext cx="1031574" cy="1144603"/>
          </a:xfrm>
          <a:custGeom>
            <a:avLst/>
            <a:gdLst/>
            <a:ahLst/>
            <a:cxnLst/>
            <a:rect r="r" b="b" t="t" l="l"/>
            <a:pathLst>
              <a:path h="1144603" w="1031574">
                <a:moveTo>
                  <a:pt x="0" y="0"/>
                </a:moveTo>
                <a:lnTo>
                  <a:pt x="1031574" y="0"/>
                </a:lnTo>
                <a:lnTo>
                  <a:pt x="1031574" y="1144604"/>
                </a:lnTo>
                <a:lnTo>
                  <a:pt x="0" y="1144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480914" y="5565141"/>
            <a:ext cx="5949444" cy="877537"/>
          </a:xfrm>
          <a:prstGeom prst="rect">
            <a:avLst/>
          </a:prstGeom>
        </p:spPr>
        <p:txBody>
          <a:bodyPr anchor="t" rtlCol="false" tIns="0" lIns="0" bIns="0" rIns="0">
            <a:spAutoFit/>
          </a:bodyPr>
          <a:lstStyle/>
          <a:p>
            <a:pPr algn="ctr">
              <a:lnSpc>
                <a:spcPts val="7134"/>
              </a:lnSpc>
            </a:pPr>
            <a:r>
              <a:rPr lang="en-US" sz="5096" b="true">
                <a:solidFill>
                  <a:srgbClr val="CB6CE6"/>
                </a:solidFill>
                <a:latin typeface="Noto Sans Bold"/>
                <a:ea typeface="Noto Sans Bold"/>
                <a:cs typeface="Noto Sans Bold"/>
                <a:sym typeface="Noto Sans Bold"/>
              </a:rPr>
              <a:t>Trần </a:t>
            </a:r>
            <a:r>
              <a:rPr lang="en-US" b="true" sz="5096">
                <a:solidFill>
                  <a:srgbClr val="CB6CE6"/>
                </a:solidFill>
                <a:latin typeface="Noto Sans Bold"/>
                <a:ea typeface="Noto Sans Bold"/>
                <a:cs typeface="Noto Sans Bold"/>
                <a:sym typeface="Noto Sans Bold"/>
              </a:rPr>
              <a:t>Thị Ngọc My</a:t>
            </a:r>
          </a:p>
        </p:txBody>
      </p:sp>
      <p:sp>
        <p:nvSpPr>
          <p:cNvPr name="TextBox 8" id="8"/>
          <p:cNvSpPr txBox="true"/>
          <p:nvPr/>
        </p:nvSpPr>
        <p:spPr>
          <a:xfrm rot="0">
            <a:off x="176602" y="6683152"/>
            <a:ext cx="18288000" cy="3339465"/>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Muli Bold"/>
                <a:ea typeface="Muli Bold"/>
                <a:cs typeface="Muli Bold"/>
                <a:sym typeface="Muli Bold"/>
              </a:rPr>
              <a:t>---Liệt kê họ tên học viên, tên lớp, tên môn học và điểm thi của các học viên đã thi môn học, chỉ xét các học viên có điểm thi từ 8 trở lên.</a:t>
            </a:r>
          </a:p>
          <a:p>
            <a:pPr algn="l">
              <a:lnSpc>
                <a:spcPts val="3359"/>
              </a:lnSpc>
              <a:spcBef>
                <a:spcPct val="0"/>
              </a:spcBef>
            </a:pPr>
            <a:r>
              <a:rPr lang="en-US" b="true" sz="2400">
                <a:solidFill>
                  <a:srgbClr val="000000"/>
                </a:solidFill>
                <a:latin typeface="Muli Bold"/>
                <a:ea typeface="Muli Bold"/>
                <a:cs typeface="Muli Bold"/>
                <a:sym typeface="Muli Bold"/>
              </a:rPr>
              <a:t>SELECT hv.HOTEN, l.TENLOP, mh.TENMH, d.DIEMTHI</a:t>
            </a:r>
          </a:p>
          <a:p>
            <a:pPr algn="l">
              <a:lnSpc>
                <a:spcPts val="3359"/>
              </a:lnSpc>
              <a:spcBef>
                <a:spcPct val="0"/>
              </a:spcBef>
            </a:pPr>
            <a:r>
              <a:rPr lang="en-US" b="true" sz="2400">
                <a:solidFill>
                  <a:srgbClr val="000000"/>
                </a:solidFill>
                <a:latin typeface="Muli Bold"/>
                <a:ea typeface="Muli Bold"/>
                <a:cs typeface="Muli Bold"/>
                <a:sym typeface="Muli Bold"/>
              </a:rPr>
              <a:t>FROM HOCVIEN hv</a:t>
            </a:r>
          </a:p>
          <a:p>
            <a:pPr algn="l">
              <a:lnSpc>
                <a:spcPts val="3359"/>
              </a:lnSpc>
              <a:spcBef>
                <a:spcPct val="0"/>
              </a:spcBef>
            </a:pPr>
            <a:r>
              <a:rPr lang="en-US" b="true" sz="2400">
                <a:solidFill>
                  <a:srgbClr val="000000"/>
                </a:solidFill>
                <a:latin typeface="Muli Bold"/>
                <a:ea typeface="Muli Bold"/>
                <a:cs typeface="Muli Bold"/>
                <a:sym typeface="Muli Bold"/>
              </a:rPr>
              <a:t>JOIN LOPHOC l ON hv.MALOP = l.MALOP</a:t>
            </a:r>
          </a:p>
          <a:p>
            <a:pPr algn="l">
              <a:lnSpc>
                <a:spcPts val="3359"/>
              </a:lnSpc>
              <a:spcBef>
                <a:spcPct val="0"/>
              </a:spcBef>
            </a:pPr>
            <a:r>
              <a:rPr lang="en-US" b="true" sz="2400">
                <a:solidFill>
                  <a:srgbClr val="000000"/>
                </a:solidFill>
                <a:latin typeface="Muli Bold"/>
                <a:ea typeface="Muli Bold"/>
                <a:cs typeface="Muli Bold"/>
                <a:sym typeface="Muli Bold"/>
              </a:rPr>
              <a:t>JOIN DIEMTHI d ON d.MAHV = hv.MAHV</a:t>
            </a:r>
          </a:p>
          <a:p>
            <a:pPr algn="l">
              <a:lnSpc>
                <a:spcPts val="3359"/>
              </a:lnSpc>
              <a:spcBef>
                <a:spcPct val="0"/>
              </a:spcBef>
            </a:pPr>
            <a:r>
              <a:rPr lang="en-US" b="true" sz="2400">
                <a:solidFill>
                  <a:srgbClr val="000000"/>
                </a:solidFill>
                <a:latin typeface="Muli Bold"/>
                <a:ea typeface="Muli Bold"/>
                <a:cs typeface="Muli Bold"/>
                <a:sym typeface="Muli Bold"/>
              </a:rPr>
              <a:t>JOIN MONHOC mh ON d.MAMH = mh.MAMH</a:t>
            </a:r>
          </a:p>
          <a:p>
            <a:pPr algn="l">
              <a:lnSpc>
                <a:spcPts val="3359"/>
              </a:lnSpc>
              <a:spcBef>
                <a:spcPct val="0"/>
              </a:spcBef>
            </a:pPr>
            <a:r>
              <a:rPr lang="en-US" b="true" sz="2400">
                <a:solidFill>
                  <a:srgbClr val="000000"/>
                </a:solidFill>
                <a:latin typeface="Muli Bold"/>
                <a:ea typeface="Muli Bold"/>
                <a:cs typeface="Muli Bold"/>
                <a:sym typeface="Muli Bold"/>
              </a:rPr>
              <a:t>WHERE d.DIEMTHI &gt;= 8</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pic>
        <p:nvPicPr>
          <p:cNvPr name="Picture 3" id="3"/>
          <p:cNvPicPr>
            <a:picLocks noChangeAspect="true"/>
          </p:cNvPicPr>
          <p:nvPr/>
        </p:nvPicPr>
        <p:blipFill>
          <a:blip r:embed="rId3"/>
          <a:srcRect l="0" t="0" r="0" b="0"/>
          <a:stretch>
            <a:fillRect/>
          </a:stretch>
        </p:blipFill>
        <p:spPr>
          <a:xfrm flipH="false" flipV="false" rot="0">
            <a:off x="9144000" y="3215050"/>
            <a:ext cx="4264041" cy="4114800"/>
          </a:xfrm>
          <a:prstGeom prst="rect">
            <a:avLst/>
          </a:prstGeom>
        </p:spPr>
      </p:pic>
      <p:sp>
        <p:nvSpPr>
          <p:cNvPr name="Freeform 4" id="4"/>
          <p:cNvSpPr/>
          <p:nvPr/>
        </p:nvSpPr>
        <p:spPr>
          <a:xfrm flipH="false" flipV="false" rot="0">
            <a:off x="12915080" y="6569183"/>
            <a:ext cx="7482640" cy="5867070"/>
          </a:xfrm>
          <a:custGeom>
            <a:avLst/>
            <a:gdLst/>
            <a:ahLst/>
            <a:cxnLst/>
            <a:rect r="r" b="b" t="t" l="l"/>
            <a:pathLst>
              <a:path h="5867070" w="7482640">
                <a:moveTo>
                  <a:pt x="0" y="0"/>
                </a:moveTo>
                <a:lnTo>
                  <a:pt x="7482641" y="0"/>
                </a:lnTo>
                <a:lnTo>
                  <a:pt x="7482641" y="5867070"/>
                </a:lnTo>
                <a:lnTo>
                  <a:pt x="0" y="5867070"/>
                </a:lnTo>
                <a:lnTo>
                  <a:pt x="0" y="0"/>
                </a:lnTo>
                <a:close/>
              </a:path>
            </a:pathLst>
          </a:custGeom>
          <a:blipFill>
            <a:blip r:embed="rId4"/>
            <a:stretch>
              <a:fillRect l="0" t="0" r="0" b="0"/>
            </a:stretch>
          </a:blipFill>
        </p:spPr>
      </p:sp>
      <p:sp>
        <p:nvSpPr>
          <p:cNvPr name="TextBox 5" id="5"/>
          <p:cNvSpPr txBox="true"/>
          <p:nvPr/>
        </p:nvSpPr>
        <p:spPr>
          <a:xfrm rot="0">
            <a:off x="159526" y="257220"/>
            <a:ext cx="15849720" cy="29578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Muli Bold"/>
                <a:ea typeface="Muli Bold"/>
                <a:cs typeface="Muli Bold"/>
                <a:sym typeface="Muli Bold"/>
              </a:rPr>
              <a:t>-----Tăng 1 điểm cho những học viên thi môn “Tin học văn phòng” nhưng điểm hiện tại dưới 5.</a:t>
            </a:r>
          </a:p>
          <a:p>
            <a:pPr algn="l">
              <a:lnSpc>
                <a:spcPts val="3919"/>
              </a:lnSpc>
              <a:spcBef>
                <a:spcPct val="0"/>
              </a:spcBef>
            </a:pPr>
            <a:r>
              <a:rPr lang="en-US" b="true" sz="2799">
                <a:solidFill>
                  <a:srgbClr val="000000"/>
                </a:solidFill>
                <a:latin typeface="Muli Bold"/>
                <a:ea typeface="Muli Bold"/>
                <a:cs typeface="Muli Bold"/>
                <a:sym typeface="Muli Bold"/>
              </a:rPr>
              <a:t>UPDATE DIEMTHI</a:t>
            </a:r>
          </a:p>
          <a:p>
            <a:pPr algn="l">
              <a:lnSpc>
                <a:spcPts val="3919"/>
              </a:lnSpc>
              <a:spcBef>
                <a:spcPct val="0"/>
              </a:spcBef>
            </a:pPr>
            <a:r>
              <a:rPr lang="en-US" b="true" sz="2799">
                <a:solidFill>
                  <a:srgbClr val="000000"/>
                </a:solidFill>
                <a:latin typeface="Muli Bold"/>
                <a:ea typeface="Muli Bold"/>
                <a:cs typeface="Muli Bold"/>
                <a:sym typeface="Muli Bold"/>
              </a:rPr>
              <a:t>SET DIEMTHI = DIEMTHI + 1</a:t>
            </a:r>
          </a:p>
          <a:p>
            <a:pPr algn="l">
              <a:lnSpc>
                <a:spcPts val="3919"/>
              </a:lnSpc>
              <a:spcBef>
                <a:spcPct val="0"/>
              </a:spcBef>
            </a:pPr>
            <a:r>
              <a:rPr lang="en-US" b="true" sz="2799">
                <a:solidFill>
                  <a:srgbClr val="000000"/>
                </a:solidFill>
                <a:latin typeface="Muli Bold"/>
                <a:ea typeface="Muli Bold"/>
                <a:cs typeface="Muli Bold"/>
                <a:sym typeface="Muli Bold"/>
              </a:rPr>
              <a:t>FROM DIEMTHI d </a:t>
            </a:r>
          </a:p>
          <a:p>
            <a:pPr algn="l">
              <a:lnSpc>
                <a:spcPts val="3919"/>
              </a:lnSpc>
              <a:spcBef>
                <a:spcPct val="0"/>
              </a:spcBef>
            </a:pPr>
            <a:r>
              <a:rPr lang="en-US" b="true" sz="2799">
                <a:solidFill>
                  <a:srgbClr val="000000"/>
                </a:solidFill>
                <a:latin typeface="Muli Bold"/>
                <a:ea typeface="Muli Bold"/>
                <a:cs typeface="Muli Bold"/>
                <a:sym typeface="Muli Bold"/>
              </a:rPr>
              <a:t>JOIN MONHOC mh ON d.MAMH = mh .MAMH</a:t>
            </a:r>
          </a:p>
          <a:p>
            <a:pPr algn="l">
              <a:lnSpc>
                <a:spcPts val="3919"/>
              </a:lnSpc>
              <a:spcBef>
                <a:spcPct val="0"/>
              </a:spcBef>
            </a:pPr>
            <a:r>
              <a:rPr lang="en-US" b="true" sz="2799">
                <a:solidFill>
                  <a:srgbClr val="000000"/>
                </a:solidFill>
                <a:latin typeface="Muli Bold"/>
                <a:ea typeface="Muli Bold"/>
                <a:cs typeface="Muli Bold"/>
                <a:sym typeface="Muli Bold"/>
              </a:rPr>
              <a:t>WHERE mh.TENMH = N'TIN HỌC VĂN PHÒNG A' AND d.DIEMTHI &lt;= 5</a:t>
            </a:r>
          </a:p>
        </p:txBody>
      </p:sp>
      <p:sp>
        <p:nvSpPr>
          <p:cNvPr name="TextBox 6" id="6"/>
          <p:cNvSpPr txBox="true"/>
          <p:nvPr/>
        </p:nvSpPr>
        <p:spPr>
          <a:xfrm rot="0">
            <a:off x="159526" y="3116053"/>
            <a:ext cx="13651468" cy="34531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Muli Bold"/>
                <a:ea typeface="Muli Bold"/>
                <a:cs typeface="Muli Bold"/>
                <a:sym typeface="Muli Bold"/>
              </a:rPr>
              <a:t> </a:t>
            </a:r>
          </a:p>
          <a:p>
            <a:pPr algn="l">
              <a:lnSpc>
                <a:spcPts val="3919"/>
              </a:lnSpc>
              <a:spcBef>
                <a:spcPct val="0"/>
              </a:spcBef>
            </a:pPr>
            <a:r>
              <a:rPr lang="en-US" b="true" sz="2799">
                <a:solidFill>
                  <a:srgbClr val="000000"/>
                </a:solidFill>
                <a:latin typeface="Muli Bold"/>
                <a:ea typeface="Muli Bold"/>
                <a:cs typeface="Muli Bold"/>
                <a:sym typeface="Muli Bold"/>
              </a:rPr>
              <a:t>-----Xóa toàn bộ kết quả thi của những học viên không còn thuộc bất kỳ lớp nào </a:t>
            </a:r>
          </a:p>
          <a:p>
            <a:pPr algn="l">
              <a:lnSpc>
                <a:spcPts val="3919"/>
              </a:lnSpc>
              <a:spcBef>
                <a:spcPct val="0"/>
              </a:spcBef>
            </a:pPr>
            <a:r>
              <a:rPr lang="en-US" b="true" sz="2799">
                <a:solidFill>
                  <a:srgbClr val="000000"/>
                </a:solidFill>
                <a:latin typeface="Muli Bold"/>
                <a:ea typeface="Muli Bold"/>
                <a:cs typeface="Muli Bold"/>
                <a:sym typeface="Muli Bold"/>
              </a:rPr>
              <a:t>DELETE FROM DIEM</a:t>
            </a:r>
          </a:p>
          <a:p>
            <a:pPr algn="l">
              <a:lnSpc>
                <a:spcPts val="3919"/>
              </a:lnSpc>
              <a:spcBef>
                <a:spcPct val="0"/>
              </a:spcBef>
            </a:pPr>
            <a:r>
              <a:rPr lang="en-US" b="true" sz="2799">
                <a:solidFill>
                  <a:srgbClr val="000000"/>
                </a:solidFill>
                <a:latin typeface="Muli Bold"/>
                <a:ea typeface="Muli Bold"/>
                <a:cs typeface="Muli Bold"/>
                <a:sym typeface="Muli Bold"/>
              </a:rPr>
              <a:t>WHERE MAHV IN (</a:t>
            </a:r>
          </a:p>
          <a:p>
            <a:pPr algn="l">
              <a:lnSpc>
                <a:spcPts val="3919"/>
              </a:lnSpc>
              <a:spcBef>
                <a:spcPct val="0"/>
              </a:spcBef>
            </a:pPr>
            <a:r>
              <a:rPr lang="en-US" b="true" sz="2799">
                <a:solidFill>
                  <a:srgbClr val="000000"/>
                </a:solidFill>
                <a:latin typeface="Muli Bold"/>
                <a:ea typeface="Muli Bold"/>
                <a:cs typeface="Muli Bold"/>
                <a:sym typeface="Muli Bold"/>
              </a:rPr>
              <a:t> SELECT MAHV</a:t>
            </a:r>
          </a:p>
          <a:p>
            <a:pPr algn="l">
              <a:lnSpc>
                <a:spcPts val="3919"/>
              </a:lnSpc>
              <a:spcBef>
                <a:spcPct val="0"/>
              </a:spcBef>
            </a:pPr>
            <a:r>
              <a:rPr lang="en-US" b="true" sz="2799">
                <a:solidFill>
                  <a:srgbClr val="000000"/>
                </a:solidFill>
                <a:latin typeface="Muli Bold"/>
                <a:ea typeface="Muli Bold"/>
                <a:cs typeface="Muli Bold"/>
                <a:sym typeface="Muli Bold"/>
              </a:rPr>
              <a:t> FROM HOCVIEN</a:t>
            </a:r>
          </a:p>
          <a:p>
            <a:pPr algn="l">
              <a:lnSpc>
                <a:spcPts val="3919"/>
              </a:lnSpc>
              <a:spcBef>
                <a:spcPct val="0"/>
              </a:spcBef>
            </a:pPr>
            <a:r>
              <a:rPr lang="en-US" b="true" sz="2799">
                <a:solidFill>
                  <a:srgbClr val="000000"/>
                </a:solidFill>
                <a:latin typeface="Muli Bold"/>
                <a:ea typeface="Muli Bold"/>
                <a:cs typeface="Muli Bold"/>
                <a:sym typeface="Muli Bold"/>
              </a:rPr>
              <a:t> WHERE MALOP IS NULL )</a:t>
            </a:r>
          </a:p>
        </p:txBody>
      </p:sp>
      <p:sp>
        <p:nvSpPr>
          <p:cNvPr name="TextBox 7" id="7"/>
          <p:cNvSpPr txBox="true"/>
          <p:nvPr/>
        </p:nvSpPr>
        <p:spPr>
          <a:xfrm rot="0">
            <a:off x="159526" y="6922197"/>
            <a:ext cx="13164265" cy="29578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Muli Bold"/>
                <a:ea typeface="Muli Bold"/>
                <a:cs typeface="Muli Bold"/>
                <a:sym typeface="Muli Bold"/>
              </a:rPr>
              <a:t>-----Liệt kê các lớp có trên 3 học viên, kèm theo số lượng học viên của mỗi lớp.</a:t>
            </a:r>
          </a:p>
          <a:p>
            <a:pPr algn="l">
              <a:lnSpc>
                <a:spcPts val="3919"/>
              </a:lnSpc>
              <a:spcBef>
                <a:spcPct val="0"/>
              </a:spcBef>
            </a:pPr>
            <a:r>
              <a:rPr lang="en-US" b="true" sz="2799">
                <a:solidFill>
                  <a:srgbClr val="000000"/>
                </a:solidFill>
                <a:latin typeface="Muli Bold"/>
                <a:ea typeface="Muli Bold"/>
                <a:cs typeface="Muli Bold"/>
                <a:sym typeface="Muli Bold"/>
              </a:rPr>
              <a:t>SELECT l.MALOP, l.TENLOP, COUNT(hv.MAHV) AS Soluonghocvien</a:t>
            </a:r>
          </a:p>
          <a:p>
            <a:pPr algn="l">
              <a:lnSpc>
                <a:spcPts val="3919"/>
              </a:lnSpc>
              <a:spcBef>
                <a:spcPct val="0"/>
              </a:spcBef>
            </a:pPr>
            <a:r>
              <a:rPr lang="en-US" b="true" sz="2799">
                <a:solidFill>
                  <a:srgbClr val="000000"/>
                </a:solidFill>
                <a:latin typeface="Muli Bold"/>
                <a:ea typeface="Muli Bold"/>
                <a:cs typeface="Muli Bold"/>
                <a:sym typeface="Muli Bold"/>
              </a:rPr>
              <a:t>FROM LOPHOC l </a:t>
            </a:r>
          </a:p>
          <a:p>
            <a:pPr algn="l">
              <a:lnSpc>
                <a:spcPts val="3919"/>
              </a:lnSpc>
              <a:spcBef>
                <a:spcPct val="0"/>
              </a:spcBef>
            </a:pPr>
            <a:r>
              <a:rPr lang="en-US" b="true" sz="2799">
                <a:solidFill>
                  <a:srgbClr val="000000"/>
                </a:solidFill>
                <a:latin typeface="Muli Bold"/>
                <a:ea typeface="Muli Bold"/>
                <a:cs typeface="Muli Bold"/>
                <a:sym typeface="Muli Bold"/>
              </a:rPr>
              <a:t>JOIN HOCVIEN hv ON l.MALOP = hv.MALOP</a:t>
            </a:r>
          </a:p>
          <a:p>
            <a:pPr algn="l">
              <a:lnSpc>
                <a:spcPts val="3919"/>
              </a:lnSpc>
              <a:spcBef>
                <a:spcPct val="0"/>
              </a:spcBef>
            </a:pPr>
            <a:r>
              <a:rPr lang="en-US" b="true" sz="2799">
                <a:solidFill>
                  <a:srgbClr val="000000"/>
                </a:solidFill>
                <a:latin typeface="Muli Bold"/>
                <a:ea typeface="Muli Bold"/>
                <a:cs typeface="Muli Bold"/>
                <a:sym typeface="Muli Bold"/>
              </a:rPr>
              <a:t>GROUP BY l.MALOP, l.TENLOP</a:t>
            </a:r>
          </a:p>
          <a:p>
            <a:pPr algn="l">
              <a:lnSpc>
                <a:spcPts val="3919"/>
              </a:lnSpc>
              <a:spcBef>
                <a:spcPct val="0"/>
              </a:spcBef>
            </a:pPr>
            <a:r>
              <a:rPr lang="en-US" b="true" sz="2799">
                <a:solidFill>
                  <a:srgbClr val="000000"/>
                </a:solidFill>
                <a:latin typeface="Muli Bold"/>
                <a:ea typeface="Muli Bold"/>
                <a:cs typeface="Muli Bold"/>
                <a:sym typeface="Muli Bold"/>
              </a:rPr>
              <a:t>HAVING COUNT(hv.MAHV) &gt; 3</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184785" y="1000145"/>
            <a:ext cx="17918430" cy="10441126"/>
          </a:xfrm>
          <a:prstGeom prst="rect">
            <a:avLst/>
          </a:prstGeom>
        </p:spPr>
        <p:txBody>
          <a:bodyPr anchor="t" rtlCol="false" tIns="0" lIns="0" bIns="0" rIns="0">
            <a:spAutoFit/>
          </a:bodyPr>
          <a:lstStyle/>
          <a:p>
            <a:pPr algn="l">
              <a:lnSpc>
                <a:spcPts val="4629"/>
              </a:lnSpc>
            </a:pPr>
          </a:p>
          <a:p>
            <a:pPr algn="l">
              <a:lnSpc>
                <a:spcPts val="4629"/>
              </a:lnSpc>
            </a:pPr>
            <a:r>
              <a:rPr lang="en-US" sz="3307" b="true">
                <a:solidFill>
                  <a:srgbClr val="000000"/>
                </a:solidFill>
                <a:latin typeface="Muli Bold"/>
                <a:ea typeface="Muli Bold"/>
                <a:cs typeface="Muli Bold"/>
                <a:sym typeface="Muli Bold"/>
              </a:rPr>
              <a:t>Cho biết số lượng học viên của mỗi lớp khai giảng vào ngày 2025-06-03</a:t>
            </a:r>
          </a:p>
          <a:p>
            <a:pPr algn="l">
              <a:lnSpc>
                <a:spcPts val="4629"/>
              </a:lnSpc>
            </a:pPr>
            <a:r>
              <a:rPr lang="en-US" sz="3307">
                <a:solidFill>
                  <a:srgbClr val="000000"/>
                </a:solidFill>
                <a:latin typeface="Muli"/>
                <a:ea typeface="Muli"/>
                <a:cs typeface="Muli"/>
                <a:sym typeface="Muli"/>
              </a:rPr>
              <a:t>SELECT L.TENLOP, COUNT(HV.MAHV) AS SoLuongHocVien</a:t>
            </a:r>
          </a:p>
          <a:p>
            <a:pPr algn="l">
              <a:lnSpc>
                <a:spcPts val="4629"/>
              </a:lnSpc>
            </a:pPr>
            <a:r>
              <a:rPr lang="en-US" sz="3307">
                <a:solidFill>
                  <a:srgbClr val="000000"/>
                </a:solidFill>
                <a:latin typeface="Muli"/>
                <a:ea typeface="Muli"/>
                <a:cs typeface="Muli"/>
                <a:sym typeface="Muli"/>
              </a:rPr>
              <a:t>FROM LOPHOC L</a:t>
            </a:r>
          </a:p>
          <a:p>
            <a:pPr algn="l">
              <a:lnSpc>
                <a:spcPts val="4629"/>
              </a:lnSpc>
            </a:pPr>
            <a:r>
              <a:rPr lang="en-US" sz="3307">
                <a:solidFill>
                  <a:srgbClr val="000000"/>
                </a:solidFill>
                <a:latin typeface="Muli"/>
                <a:ea typeface="Muli"/>
                <a:cs typeface="Muli"/>
                <a:sym typeface="Muli"/>
              </a:rPr>
              <a:t>JOIN HOCVIEN HV ON L.MALOP = HV.MALOP</a:t>
            </a:r>
          </a:p>
          <a:p>
            <a:pPr algn="l">
              <a:lnSpc>
                <a:spcPts val="4629"/>
              </a:lnSpc>
            </a:pPr>
            <a:r>
              <a:rPr lang="en-US" sz="3307">
                <a:solidFill>
                  <a:srgbClr val="000000"/>
                </a:solidFill>
                <a:latin typeface="Muli"/>
                <a:ea typeface="Muli"/>
                <a:cs typeface="Muli"/>
                <a:sym typeface="Muli"/>
              </a:rPr>
              <a:t>WHERE L.NGAYKG = '2025-06-03'</a:t>
            </a:r>
          </a:p>
          <a:p>
            <a:pPr algn="l">
              <a:lnSpc>
                <a:spcPts val="4629"/>
              </a:lnSpc>
            </a:pPr>
            <a:r>
              <a:rPr lang="en-US" sz="3307">
                <a:solidFill>
                  <a:srgbClr val="000000"/>
                </a:solidFill>
                <a:latin typeface="Muli"/>
                <a:ea typeface="Muli"/>
                <a:cs typeface="Muli"/>
                <a:sym typeface="Muli"/>
              </a:rPr>
              <a:t>GROUP BY L.TENLOP;</a:t>
            </a:r>
          </a:p>
          <a:p>
            <a:pPr algn="l">
              <a:lnSpc>
                <a:spcPts val="4629"/>
              </a:lnSpc>
            </a:pPr>
            <a:r>
              <a:rPr lang="en-US" sz="3307" b="true">
                <a:solidFill>
                  <a:srgbClr val="000000"/>
                </a:solidFill>
                <a:latin typeface="Muli Bold"/>
                <a:ea typeface="Muli Bold"/>
                <a:cs typeface="Muli Bold"/>
                <a:sym typeface="Muli Bold"/>
              </a:rPr>
              <a:t>Cập nhật học phí của các lớp ngắn hạn (NGANHAN) có ít nhất 2 môn học và học phí tăng 20%.</a:t>
            </a:r>
          </a:p>
          <a:p>
            <a:pPr algn="l">
              <a:lnSpc>
                <a:spcPts val="4629"/>
              </a:lnSpc>
            </a:pPr>
            <a:r>
              <a:rPr lang="en-US" sz="3307">
                <a:solidFill>
                  <a:srgbClr val="000000"/>
                </a:solidFill>
                <a:latin typeface="Muli"/>
                <a:ea typeface="Muli"/>
                <a:cs typeface="Muli"/>
                <a:sym typeface="Muli"/>
              </a:rPr>
              <a:t> UPDATE LOPHOC</a:t>
            </a:r>
          </a:p>
          <a:p>
            <a:pPr algn="l">
              <a:lnSpc>
                <a:spcPts val="4629"/>
              </a:lnSpc>
            </a:pPr>
            <a:r>
              <a:rPr lang="en-US" sz="3307">
                <a:solidFill>
                  <a:srgbClr val="000000"/>
                </a:solidFill>
                <a:latin typeface="Muli"/>
                <a:ea typeface="Muli"/>
                <a:cs typeface="Muli"/>
                <a:sym typeface="Muli"/>
              </a:rPr>
              <a:t>SET HOCPHI = HOCPHI * 1.2</a:t>
            </a:r>
          </a:p>
          <a:p>
            <a:pPr algn="l">
              <a:lnSpc>
                <a:spcPts val="4629"/>
              </a:lnSpc>
            </a:pPr>
            <a:r>
              <a:rPr lang="en-US" sz="3307">
                <a:solidFill>
                  <a:srgbClr val="000000"/>
                </a:solidFill>
                <a:latin typeface="Muli"/>
                <a:ea typeface="Muli"/>
                <a:cs typeface="Muli"/>
                <a:sym typeface="Muli"/>
              </a:rPr>
              <a:t>WHERE LOAILOP = 'NGANHAN'</a:t>
            </a:r>
          </a:p>
          <a:p>
            <a:pPr algn="l">
              <a:lnSpc>
                <a:spcPts val="4629"/>
              </a:lnSpc>
            </a:pPr>
            <a:r>
              <a:rPr lang="en-US" sz="3307">
                <a:solidFill>
                  <a:srgbClr val="000000"/>
                </a:solidFill>
                <a:latin typeface="Muli"/>
                <a:ea typeface="Muli"/>
                <a:cs typeface="Muli"/>
                <a:sym typeface="Muli"/>
              </a:rPr>
              <a:t>AND MALOP IN (</a:t>
            </a:r>
          </a:p>
          <a:p>
            <a:pPr algn="l">
              <a:lnSpc>
                <a:spcPts val="4629"/>
              </a:lnSpc>
            </a:pPr>
            <a:r>
              <a:rPr lang="en-US" sz="3307">
                <a:solidFill>
                  <a:srgbClr val="000000"/>
                </a:solidFill>
                <a:latin typeface="Muli"/>
                <a:ea typeface="Muli"/>
                <a:cs typeface="Muli"/>
                <a:sym typeface="Muli"/>
              </a:rPr>
              <a:t>    SELECT MALOP</a:t>
            </a:r>
          </a:p>
          <a:p>
            <a:pPr algn="l">
              <a:lnSpc>
                <a:spcPts val="4629"/>
              </a:lnSpc>
            </a:pPr>
            <a:r>
              <a:rPr lang="en-US" sz="3307">
                <a:solidFill>
                  <a:srgbClr val="000000"/>
                </a:solidFill>
                <a:latin typeface="Muli"/>
                <a:ea typeface="Muli"/>
                <a:cs typeface="Muli"/>
                <a:sym typeface="Muli"/>
              </a:rPr>
              <a:t>    FROM LOPMONHOC</a:t>
            </a:r>
          </a:p>
          <a:p>
            <a:pPr algn="l">
              <a:lnSpc>
                <a:spcPts val="4629"/>
              </a:lnSpc>
            </a:pPr>
            <a:r>
              <a:rPr lang="en-US" sz="3307">
                <a:solidFill>
                  <a:srgbClr val="000000"/>
                </a:solidFill>
                <a:latin typeface="Muli"/>
                <a:ea typeface="Muli"/>
                <a:cs typeface="Muli"/>
                <a:sym typeface="Muli"/>
              </a:rPr>
              <a:t>    GROUP BY MALOP</a:t>
            </a:r>
          </a:p>
          <a:p>
            <a:pPr algn="l">
              <a:lnSpc>
                <a:spcPts val="4629"/>
              </a:lnSpc>
            </a:pPr>
            <a:r>
              <a:rPr lang="en-US" sz="3307">
                <a:solidFill>
                  <a:srgbClr val="000000"/>
                </a:solidFill>
                <a:latin typeface="Muli"/>
                <a:ea typeface="Muli"/>
                <a:cs typeface="Muli"/>
                <a:sym typeface="Muli"/>
              </a:rPr>
              <a:t>    HAVING COUNT(MAMH) &gt;= 2);</a:t>
            </a:r>
          </a:p>
          <a:p>
            <a:pPr algn="ctr">
              <a:lnSpc>
                <a:spcPts val="4629"/>
              </a:lnSpc>
            </a:pPr>
          </a:p>
        </p:txBody>
      </p:sp>
      <p:sp>
        <p:nvSpPr>
          <p:cNvPr name="Freeform 4" id="4"/>
          <p:cNvSpPr/>
          <p:nvPr/>
        </p:nvSpPr>
        <p:spPr>
          <a:xfrm flipH="false" flipV="false" rot="0">
            <a:off x="0" y="-138506"/>
            <a:ext cx="8382309" cy="1892580"/>
          </a:xfrm>
          <a:custGeom>
            <a:avLst/>
            <a:gdLst/>
            <a:ahLst/>
            <a:cxnLst/>
            <a:rect r="r" b="b" t="t" l="l"/>
            <a:pathLst>
              <a:path h="1892580" w="8382309">
                <a:moveTo>
                  <a:pt x="0" y="0"/>
                </a:moveTo>
                <a:lnTo>
                  <a:pt x="8382309" y="0"/>
                </a:lnTo>
                <a:lnTo>
                  <a:pt x="8382309" y="1892580"/>
                </a:lnTo>
                <a:lnTo>
                  <a:pt x="0" y="1892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01136" y="217507"/>
            <a:ext cx="7581173" cy="811193"/>
          </a:xfrm>
          <a:prstGeom prst="rect">
            <a:avLst/>
          </a:prstGeom>
        </p:spPr>
        <p:txBody>
          <a:bodyPr anchor="t" rtlCol="false" tIns="0" lIns="0" bIns="0" rIns="0">
            <a:spAutoFit/>
          </a:bodyPr>
          <a:lstStyle/>
          <a:p>
            <a:pPr algn="ctr">
              <a:lnSpc>
                <a:spcPts val="6738"/>
              </a:lnSpc>
              <a:spcBef>
                <a:spcPct val="0"/>
              </a:spcBef>
            </a:pPr>
            <a:r>
              <a:rPr lang="en-US" b="true" sz="4813">
                <a:solidFill>
                  <a:srgbClr val="CB6CE6"/>
                </a:solidFill>
                <a:latin typeface="Noto Sans Bold"/>
                <a:ea typeface="Noto Sans Bold"/>
                <a:cs typeface="Noto Sans Bold"/>
                <a:sym typeface="Noto Sans Bold"/>
              </a:rPr>
              <a:t>Nguyễn Thị Như Quỳnh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963441" y="-1867106"/>
            <a:ext cx="19861678" cy="3351658"/>
          </a:xfrm>
          <a:custGeom>
            <a:avLst/>
            <a:gdLst/>
            <a:ahLst/>
            <a:cxnLst/>
            <a:rect r="r" b="b" t="t" l="l"/>
            <a:pathLst>
              <a:path h="3351658" w="19861678">
                <a:moveTo>
                  <a:pt x="0" y="0"/>
                </a:moveTo>
                <a:lnTo>
                  <a:pt x="19861678" y="0"/>
                </a:lnTo>
                <a:lnTo>
                  <a:pt x="19861678" y="3351659"/>
                </a:lnTo>
                <a:lnTo>
                  <a:pt x="0" y="3351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05399" y="2339432"/>
            <a:ext cx="8107470" cy="7170408"/>
          </a:xfrm>
          <a:custGeom>
            <a:avLst/>
            <a:gdLst/>
            <a:ahLst/>
            <a:cxnLst/>
            <a:rect r="r" b="b" t="t" l="l"/>
            <a:pathLst>
              <a:path h="7170408" w="8107470">
                <a:moveTo>
                  <a:pt x="0" y="0"/>
                </a:moveTo>
                <a:lnTo>
                  <a:pt x="8107470" y="0"/>
                </a:lnTo>
                <a:lnTo>
                  <a:pt x="8107470" y="7170408"/>
                </a:lnTo>
                <a:lnTo>
                  <a:pt x="0" y="7170408"/>
                </a:lnTo>
                <a:lnTo>
                  <a:pt x="0" y="0"/>
                </a:lnTo>
                <a:close/>
              </a:path>
            </a:pathLst>
          </a:custGeom>
          <a:blipFill>
            <a:blip r:embed="rId5"/>
            <a:stretch>
              <a:fillRect l="-47517" t="0" r="0" b="-120799"/>
            </a:stretch>
          </a:blipFill>
        </p:spPr>
      </p:sp>
      <p:sp>
        <p:nvSpPr>
          <p:cNvPr name="TextBox 5" id="5"/>
          <p:cNvSpPr txBox="true"/>
          <p:nvPr/>
        </p:nvSpPr>
        <p:spPr>
          <a:xfrm rot="0">
            <a:off x="215910" y="392103"/>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5B4F47"/>
                </a:solidFill>
                <a:latin typeface="Times New Roman Bold"/>
                <a:ea typeface="Times New Roman Bold"/>
                <a:cs typeface="Times New Roman Bold"/>
                <a:sym typeface="Times New Roman Bold"/>
              </a:rPr>
              <a:t>PHẦN A - XÂY DỰNG MÔ HÌNH ER VÀ LƯỢC ĐỒ QUAN HỆ  - SQL</a:t>
            </a:r>
          </a:p>
        </p:txBody>
      </p:sp>
      <p:sp>
        <p:nvSpPr>
          <p:cNvPr name="TextBox 6" id="6"/>
          <p:cNvSpPr txBox="true"/>
          <p:nvPr/>
        </p:nvSpPr>
        <p:spPr>
          <a:xfrm rot="0">
            <a:off x="215910" y="1536157"/>
            <a:ext cx="8386614" cy="679450"/>
          </a:xfrm>
          <a:prstGeom prst="rect">
            <a:avLst/>
          </a:prstGeom>
        </p:spPr>
        <p:txBody>
          <a:bodyPr anchor="t" rtlCol="false" tIns="0" lIns="0" bIns="0" rIns="0">
            <a:spAutoFit/>
          </a:bodyPr>
          <a:lstStyle/>
          <a:p>
            <a:pPr algn="ctr" marL="863599" indent="-431800" lvl="1">
              <a:lnSpc>
                <a:spcPts val="5599"/>
              </a:lnSpc>
              <a:spcBef>
                <a:spcPct val="0"/>
              </a:spcBef>
              <a:buAutoNum type="arabicPeriod" startAt="1"/>
            </a:pPr>
            <a:r>
              <a:rPr lang="en-US" sz="3999">
                <a:solidFill>
                  <a:srgbClr val="FFFFFF"/>
                </a:solidFill>
                <a:latin typeface="Lora"/>
                <a:ea typeface="Lora"/>
                <a:cs typeface="Lora"/>
                <a:sym typeface="Lora"/>
              </a:rPr>
              <a:t>XÂY DỰNG MÔ HÌNH ER, ERD</a:t>
            </a:r>
          </a:p>
        </p:txBody>
      </p:sp>
      <p:sp>
        <p:nvSpPr>
          <p:cNvPr name="TextBox 7" id="7"/>
          <p:cNvSpPr txBox="true"/>
          <p:nvPr/>
        </p:nvSpPr>
        <p:spPr>
          <a:xfrm rot="0">
            <a:off x="6167627" y="9564369"/>
            <a:ext cx="5262973" cy="722631"/>
          </a:xfrm>
          <a:prstGeom prst="rect">
            <a:avLst/>
          </a:prstGeom>
        </p:spPr>
        <p:txBody>
          <a:bodyPr anchor="t" rtlCol="false" tIns="0" lIns="0" bIns="0" rIns="0">
            <a:spAutoFit/>
          </a:bodyPr>
          <a:lstStyle/>
          <a:p>
            <a:pPr algn="ctr">
              <a:lnSpc>
                <a:spcPts val="5319"/>
              </a:lnSpc>
            </a:pPr>
            <a:r>
              <a:rPr lang="en-US" b="true" sz="3799" spc="113">
                <a:solidFill>
                  <a:srgbClr val="000000"/>
                </a:solidFill>
                <a:latin typeface="Times New Roman Bold"/>
                <a:ea typeface="Times New Roman Bold"/>
                <a:cs typeface="Times New Roman Bold"/>
                <a:sym typeface="Times New Roman Bold"/>
              </a:rPr>
              <a:t>MÔ HÌNH ERD</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TextBox 3" id="3"/>
          <p:cNvSpPr txBox="true"/>
          <p:nvPr/>
        </p:nvSpPr>
        <p:spPr>
          <a:xfrm rot="0">
            <a:off x="429389" y="438163"/>
            <a:ext cx="15814990" cy="9848837"/>
          </a:xfrm>
          <a:prstGeom prst="rect">
            <a:avLst/>
          </a:prstGeom>
        </p:spPr>
        <p:txBody>
          <a:bodyPr anchor="t" rtlCol="false" tIns="0" lIns="0" bIns="0" rIns="0">
            <a:spAutoFit/>
          </a:bodyPr>
          <a:lstStyle/>
          <a:p>
            <a:pPr algn="l">
              <a:lnSpc>
                <a:spcPts val="4340"/>
              </a:lnSpc>
            </a:pPr>
            <a:r>
              <a:rPr lang="en-US" sz="3100" b="true">
                <a:solidFill>
                  <a:srgbClr val="000000"/>
                </a:solidFill>
                <a:latin typeface="Muli Bold"/>
                <a:ea typeface="Muli Bold"/>
                <a:cs typeface="Muli Bold"/>
                <a:sym typeface="Muli Bold"/>
              </a:rPr>
              <a:t>--Liệt kê các lớp </a:t>
            </a:r>
            <a:r>
              <a:rPr lang="en-US" sz="3100" b="true">
                <a:solidFill>
                  <a:srgbClr val="000000"/>
                </a:solidFill>
                <a:latin typeface="Muli Bold"/>
                <a:ea typeface="Muli Bold"/>
                <a:cs typeface="Muli Bold"/>
                <a:sym typeface="Muli Bold"/>
              </a:rPr>
              <a:t>học có nhiều hơn 3 học viên và hiển thị tên lớp, ngày khai giảng và số lượng học viên:</a:t>
            </a:r>
          </a:p>
          <a:p>
            <a:pPr algn="l">
              <a:lnSpc>
                <a:spcPts val="4340"/>
              </a:lnSpc>
            </a:pPr>
            <a:r>
              <a:rPr lang="en-US" sz="3100">
                <a:solidFill>
                  <a:srgbClr val="000000"/>
                </a:solidFill>
                <a:latin typeface="Muli"/>
                <a:ea typeface="Muli"/>
                <a:cs typeface="Muli"/>
                <a:sym typeface="Muli"/>
              </a:rPr>
              <a:t>SELECT LH.TenLop, LH.NgayKG, COUNT(HV.MaHV) AS SoLuongHocVien</a:t>
            </a:r>
          </a:p>
          <a:p>
            <a:pPr algn="l">
              <a:lnSpc>
                <a:spcPts val="4340"/>
              </a:lnSpc>
            </a:pPr>
            <a:r>
              <a:rPr lang="en-US" sz="3100">
                <a:solidFill>
                  <a:srgbClr val="000000"/>
                </a:solidFill>
                <a:latin typeface="Muli"/>
                <a:ea typeface="Muli"/>
                <a:cs typeface="Muli"/>
                <a:sym typeface="Muli"/>
              </a:rPr>
              <a:t>FROM LopHoc AS LH</a:t>
            </a:r>
          </a:p>
          <a:p>
            <a:pPr algn="l">
              <a:lnSpc>
                <a:spcPts val="4340"/>
              </a:lnSpc>
            </a:pPr>
            <a:r>
              <a:rPr lang="en-US" sz="3100">
                <a:solidFill>
                  <a:srgbClr val="000000"/>
                </a:solidFill>
                <a:latin typeface="Muli"/>
                <a:ea typeface="Muli"/>
                <a:cs typeface="Muli"/>
                <a:sym typeface="Muli"/>
              </a:rPr>
              <a:t>JOIN HocVien AS HV ON LH.MaLop = HV.MaLop</a:t>
            </a:r>
          </a:p>
          <a:p>
            <a:pPr algn="l">
              <a:lnSpc>
                <a:spcPts val="4340"/>
              </a:lnSpc>
            </a:pPr>
            <a:r>
              <a:rPr lang="en-US" sz="3100">
                <a:solidFill>
                  <a:srgbClr val="000000"/>
                </a:solidFill>
                <a:latin typeface="Muli"/>
                <a:ea typeface="Muli"/>
                <a:cs typeface="Muli"/>
                <a:sym typeface="Muli"/>
              </a:rPr>
              <a:t>GROUP BY LH.TenLop, LH.NgayKG</a:t>
            </a:r>
          </a:p>
          <a:p>
            <a:pPr algn="l">
              <a:lnSpc>
                <a:spcPts val="4340"/>
              </a:lnSpc>
            </a:pPr>
            <a:r>
              <a:rPr lang="en-US" sz="3100">
                <a:solidFill>
                  <a:srgbClr val="000000"/>
                </a:solidFill>
                <a:latin typeface="Muli"/>
                <a:ea typeface="Muli"/>
                <a:cs typeface="Muli"/>
                <a:sym typeface="Muli"/>
              </a:rPr>
              <a:t>HAVING COUNT(HV.MaHV) &gt; 3;</a:t>
            </a:r>
          </a:p>
          <a:p>
            <a:pPr algn="l">
              <a:lnSpc>
                <a:spcPts val="4340"/>
              </a:lnSpc>
            </a:pPr>
            <a:r>
              <a:rPr lang="en-US" sz="3100" b="true">
                <a:solidFill>
                  <a:srgbClr val="000000"/>
                </a:solidFill>
                <a:latin typeface="Muli Bold"/>
                <a:ea typeface="Muli Bold"/>
                <a:cs typeface="Muli Bold"/>
                <a:sym typeface="Muli Bold"/>
              </a:rPr>
              <a:t>--Cho biết MaHV, HoTen sinh viên có điểm thi cao nhất</a:t>
            </a:r>
          </a:p>
          <a:p>
            <a:pPr algn="l">
              <a:lnSpc>
                <a:spcPts val="4340"/>
              </a:lnSpc>
            </a:pPr>
            <a:r>
              <a:rPr lang="en-US" sz="3100">
                <a:solidFill>
                  <a:srgbClr val="000000"/>
                </a:solidFill>
                <a:latin typeface="Muli"/>
                <a:ea typeface="Muli"/>
                <a:cs typeface="Muli"/>
                <a:sym typeface="Muli"/>
              </a:rPr>
              <a:t>SELECT HV.MAHV, HV.HOTEN, DT.DIEMTHI</a:t>
            </a:r>
          </a:p>
          <a:p>
            <a:pPr algn="l">
              <a:lnSpc>
                <a:spcPts val="4340"/>
              </a:lnSpc>
            </a:pPr>
            <a:r>
              <a:rPr lang="en-US" sz="3100">
                <a:solidFill>
                  <a:srgbClr val="000000"/>
                </a:solidFill>
                <a:latin typeface="Muli"/>
                <a:ea typeface="Muli"/>
                <a:cs typeface="Muli"/>
                <a:sym typeface="Muli"/>
              </a:rPr>
              <a:t>FROM HOCVIEN HV</a:t>
            </a:r>
          </a:p>
          <a:p>
            <a:pPr algn="l">
              <a:lnSpc>
                <a:spcPts val="4340"/>
              </a:lnSpc>
            </a:pPr>
            <a:r>
              <a:rPr lang="en-US" sz="3100">
                <a:solidFill>
                  <a:srgbClr val="000000"/>
                </a:solidFill>
                <a:latin typeface="Muli"/>
                <a:ea typeface="Muli"/>
                <a:cs typeface="Muli"/>
                <a:sym typeface="Muli"/>
              </a:rPr>
              <a:t>JOIN DIEMTHI DT ON HV.MAHV = DT.MAHV</a:t>
            </a:r>
          </a:p>
          <a:p>
            <a:pPr algn="l">
              <a:lnSpc>
                <a:spcPts val="4340"/>
              </a:lnSpc>
            </a:pPr>
            <a:r>
              <a:rPr lang="en-US" sz="3100">
                <a:solidFill>
                  <a:srgbClr val="000000"/>
                </a:solidFill>
                <a:latin typeface="Muli"/>
                <a:ea typeface="Muli"/>
                <a:cs typeface="Muli"/>
                <a:sym typeface="Muli"/>
              </a:rPr>
              <a:t>WHERE DT.DIEMTHI = (</a:t>
            </a:r>
          </a:p>
          <a:p>
            <a:pPr algn="l">
              <a:lnSpc>
                <a:spcPts val="4340"/>
              </a:lnSpc>
            </a:pPr>
            <a:r>
              <a:rPr lang="en-US" sz="3100">
                <a:solidFill>
                  <a:srgbClr val="000000"/>
                </a:solidFill>
                <a:latin typeface="Muli"/>
                <a:ea typeface="Muli"/>
                <a:cs typeface="Muli"/>
                <a:sym typeface="Muli"/>
              </a:rPr>
              <a:t>SELECT MAX(DIEMTHI) FROM DIEMTHI);</a:t>
            </a:r>
          </a:p>
          <a:p>
            <a:pPr algn="l">
              <a:lnSpc>
                <a:spcPts val="4340"/>
              </a:lnSpc>
            </a:pPr>
            <a:r>
              <a:rPr lang="en-US" sz="3100" b="true">
                <a:solidFill>
                  <a:srgbClr val="000000"/>
                </a:solidFill>
                <a:latin typeface="Muli Bold"/>
                <a:ea typeface="Muli Bold"/>
                <a:cs typeface="Muli Bold"/>
                <a:sym typeface="Muli Bold"/>
              </a:rPr>
              <a:t>--Xóa biên lai của các học viên có điểm thi &lt; 3</a:t>
            </a:r>
          </a:p>
          <a:p>
            <a:pPr algn="l">
              <a:lnSpc>
                <a:spcPts val="4340"/>
              </a:lnSpc>
            </a:pPr>
            <a:r>
              <a:rPr lang="en-US" sz="3100">
                <a:solidFill>
                  <a:srgbClr val="000000"/>
                </a:solidFill>
                <a:latin typeface="Muli"/>
                <a:ea typeface="Muli"/>
                <a:cs typeface="Muli"/>
                <a:sym typeface="Muli"/>
              </a:rPr>
              <a:t>DELETE FROM BIENLAI</a:t>
            </a:r>
          </a:p>
          <a:p>
            <a:pPr algn="l">
              <a:lnSpc>
                <a:spcPts val="4340"/>
              </a:lnSpc>
            </a:pPr>
            <a:r>
              <a:rPr lang="en-US" sz="3100">
                <a:solidFill>
                  <a:srgbClr val="000000"/>
                </a:solidFill>
                <a:latin typeface="Muli"/>
                <a:ea typeface="Muli"/>
                <a:cs typeface="Muli"/>
                <a:sym typeface="Muli"/>
              </a:rPr>
              <a:t>WHERE MAHV IN (</a:t>
            </a:r>
          </a:p>
          <a:p>
            <a:pPr algn="l">
              <a:lnSpc>
                <a:spcPts val="4340"/>
              </a:lnSpc>
            </a:pPr>
            <a:r>
              <a:rPr lang="en-US" sz="3100">
                <a:solidFill>
                  <a:srgbClr val="000000"/>
                </a:solidFill>
                <a:latin typeface="Muli"/>
                <a:ea typeface="Muli"/>
                <a:cs typeface="Muli"/>
                <a:sym typeface="Muli"/>
              </a:rPr>
              <a:t>    SELECT MAHV FROM DIEMTHI WHERE DIEMTHI &lt; 3);   </a:t>
            </a:r>
          </a:p>
          <a:p>
            <a:pPr algn="l">
              <a:lnSpc>
                <a:spcPts val="43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1028700" y="8962707"/>
            <a:ext cx="642593" cy="591185"/>
          </a:xfrm>
          <a:custGeom>
            <a:avLst/>
            <a:gdLst/>
            <a:ahLst/>
            <a:cxnLst/>
            <a:rect r="r" b="b" t="t" l="l"/>
            <a:pathLst>
              <a:path h="591185" w="642593">
                <a:moveTo>
                  <a:pt x="0" y="0"/>
                </a:moveTo>
                <a:lnTo>
                  <a:pt x="642593" y="0"/>
                </a:lnTo>
                <a:lnTo>
                  <a:pt x="642593" y="591186"/>
                </a:lnTo>
                <a:lnTo>
                  <a:pt x="0" y="591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9758" y="1340169"/>
            <a:ext cx="11321857"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AE8662"/>
                </a:solidFill>
                <a:latin typeface="Lora Bold"/>
                <a:ea typeface="Lora Bold"/>
                <a:cs typeface="Lora Bold"/>
                <a:sym typeface="Lora Bold"/>
              </a:rPr>
              <a:t>         2.    CHUYỂN SANG LƯỢC ĐỒ QUAN HỆ : </a:t>
            </a:r>
          </a:p>
        </p:txBody>
      </p:sp>
      <p:sp>
        <p:nvSpPr>
          <p:cNvPr name="Freeform 5" id="5"/>
          <p:cNvSpPr/>
          <p:nvPr/>
        </p:nvSpPr>
        <p:spPr>
          <a:xfrm flipH="false" flipV="false" rot="0">
            <a:off x="-979176" y="-2127626"/>
            <a:ext cx="19861678" cy="3351658"/>
          </a:xfrm>
          <a:custGeom>
            <a:avLst/>
            <a:gdLst/>
            <a:ahLst/>
            <a:cxnLst/>
            <a:rect r="r" b="b" t="t" l="l"/>
            <a:pathLst>
              <a:path h="3351658" w="19861678">
                <a:moveTo>
                  <a:pt x="0" y="0"/>
                </a:moveTo>
                <a:lnTo>
                  <a:pt x="19861679" y="0"/>
                </a:lnTo>
                <a:lnTo>
                  <a:pt x="19861679" y="3351659"/>
                </a:lnTo>
                <a:lnTo>
                  <a:pt x="0" y="3351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2571" y="110507"/>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7" id="7"/>
          <p:cNvSpPr txBox="true"/>
          <p:nvPr/>
        </p:nvSpPr>
        <p:spPr>
          <a:xfrm rot="0">
            <a:off x="911525" y="2818851"/>
            <a:ext cx="17376475" cy="6560064"/>
          </a:xfrm>
          <a:prstGeom prst="rect">
            <a:avLst/>
          </a:prstGeom>
        </p:spPr>
        <p:txBody>
          <a:bodyPr anchor="t" rtlCol="false" tIns="0" lIns="0" bIns="0" rIns="0">
            <a:spAutoFit/>
          </a:bodyPr>
          <a:lstStyle/>
          <a:p>
            <a:pPr algn="l">
              <a:lnSpc>
                <a:spcPts val="7554"/>
              </a:lnSpc>
            </a:pPr>
            <a:r>
              <a:rPr lang="en-US" b="true" sz="3465" spc="162">
                <a:solidFill>
                  <a:srgbClr val="000000"/>
                </a:solidFill>
                <a:latin typeface="Lora Bold"/>
                <a:ea typeface="Lora Bold"/>
                <a:cs typeface="Lora Bold"/>
                <a:sym typeface="Lora Bold"/>
              </a:rPr>
              <a:t>1. HOCVIEN (</a:t>
            </a:r>
            <a:r>
              <a:rPr lang="en-US" b="true" sz="3465" spc="162" u="sng">
                <a:solidFill>
                  <a:srgbClr val="000000"/>
                </a:solidFill>
                <a:latin typeface="Lora Bold"/>
                <a:ea typeface="Lora Bold"/>
                <a:cs typeface="Lora Bold"/>
                <a:sym typeface="Lora Bold"/>
              </a:rPr>
              <a:t>MAHV</a:t>
            </a:r>
            <a:r>
              <a:rPr lang="en-US" b="true" sz="3465" spc="162">
                <a:solidFill>
                  <a:srgbClr val="000000"/>
                </a:solidFill>
                <a:latin typeface="Lora Bold"/>
                <a:ea typeface="Lora Bold"/>
                <a:cs typeface="Lora Bold"/>
                <a:sym typeface="Lora Bold"/>
              </a:rPr>
              <a:t>, MALOP, HOTEN,NGHENGHIEP, NOISINH,PHAI,NGAYSINH,BIENLAI)</a:t>
            </a:r>
          </a:p>
          <a:p>
            <a:pPr algn="l">
              <a:lnSpc>
                <a:spcPts val="7554"/>
              </a:lnSpc>
            </a:pPr>
            <a:r>
              <a:rPr lang="en-US" b="true" sz="3465" spc="162">
                <a:solidFill>
                  <a:srgbClr val="000000"/>
                </a:solidFill>
                <a:latin typeface="Lora Bold"/>
                <a:ea typeface="Lora Bold"/>
                <a:cs typeface="Lora Bold"/>
                <a:sym typeface="Lora Bold"/>
              </a:rPr>
              <a:t>2. LOP( </a:t>
            </a:r>
            <a:r>
              <a:rPr lang="en-US" b="true" sz="3465" spc="162" u="sng">
                <a:solidFill>
                  <a:srgbClr val="000000"/>
                </a:solidFill>
                <a:latin typeface="Lora Bold"/>
                <a:ea typeface="Lora Bold"/>
                <a:cs typeface="Lora Bold"/>
                <a:sym typeface="Lora Bold"/>
              </a:rPr>
              <a:t>MALOP</a:t>
            </a:r>
            <a:r>
              <a:rPr lang="en-US" b="true" sz="3465" spc="162">
                <a:solidFill>
                  <a:srgbClr val="000000"/>
                </a:solidFill>
                <a:latin typeface="Lora Bold"/>
                <a:ea typeface="Lora Bold"/>
                <a:cs typeface="Lora Bold"/>
                <a:sym typeface="Lora Bold"/>
              </a:rPr>
              <a:t>, TENLOP, THOIKHOABIEU, NGAYKG, HOCPHI, LOAILOP, LOPNGANHAN, LOPDAIHAN)</a:t>
            </a:r>
          </a:p>
          <a:p>
            <a:pPr algn="l">
              <a:lnSpc>
                <a:spcPts val="7554"/>
              </a:lnSpc>
            </a:pPr>
            <a:r>
              <a:rPr lang="en-US" b="true" sz="3465" spc="162">
                <a:solidFill>
                  <a:srgbClr val="000000"/>
                </a:solidFill>
                <a:latin typeface="Lora Bold"/>
                <a:ea typeface="Lora Bold"/>
                <a:cs typeface="Lora Bold"/>
                <a:sym typeface="Lora Bold"/>
              </a:rPr>
              <a:t>3. MONHOC(</a:t>
            </a:r>
            <a:r>
              <a:rPr lang="en-US" b="true" sz="3465" spc="162" u="sng">
                <a:solidFill>
                  <a:srgbClr val="000000"/>
                </a:solidFill>
                <a:latin typeface="Lora Bold"/>
                <a:ea typeface="Lora Bold"/>
                <a:cs typeface="Lora Bold"/>
                <a:sym typeface="Lora Bold"/>
              </a:rPr>
              <a:t>MAMH</a:t>
            </a:r>
            <a:r>
              <a:rPr lang="en-US" b="true" sz="3465" spc="162">
                <a:solidFill>
                  <a:srgbClr val="000000"/>
                </a:solidFill>
                <a:latin typeface="Lora Bold"/>
                <a:ea typeface="Lora Bold"/>
                <a:cs typeface="Lora Bold"/>
                <a:sym typeface="Lora Bold"/>
              </a:rPr>
              <a:t>, MAHP, TENMH, SOTIETTH, SOTIETLT)</a:t>
            </a:r>
          </a:p>
          <a:p>
            <a:pPr algn="l">
              <a:lnSpc>
                <a:spcPts val="7554"/>
              </a:lnSpc>
            </a:pPr>
            <a:r>
              <a:rPr lang="en-US" b="true" sz="3465" spc="162">
                <a:solidFill>
                  <a:srgbClr val="000000"/>
                </a:solidFill>
                <a:latin typeface="Lora Bold"/>
                <a:ea typeface="Lora Bold"/>
                <a:cs typeface="Lora Bold"/>
                <a:sym typeface="Lora Bold"/>
              </a:rPr>
              <a:t>4. HOCPHAN(</a:t>
            </a:r>
            <a:r>
              <a:rPr lang="en-US" b="true" sz="3465" spc="162" u="sng">
                <a:solidFill>
                  <a:srgbClr val="000000"/>
                </a:solidFill>
                <a:latin typeface="Lora Bold"/>
                <a:ea typeface="Lora Bold"/>
                <a:cs typeface="Lora Bold"/>
                <a:sym typeface="Lora Bold"/>
              </a:rPr>
              <a:t>MAHP</a:t>
            </a:r>
            <a:r>
              <a:rPr lang="en-US" b="true" sz="3465" spc="162">
                <a:solidFill>
                  <a:srgbClr val="000000"/>
                </a:solidFill>
                <a:latin typeface="Lora Bold"/>
                <a:ea typeface="Lora Bold"/>
                <a:cs typeface="Lora Bold"/>
                <a:sym typeface="Lora Bold"/>
              </a:rPr>
              <a:t>,TENHP,MALOP)</a:t>
            </a:r>
          </a:p>
          <a:p>
            <a:pPr algn="l">
              <a:lnSpc>
                <a:spcPts val="755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0">
            <a:off x="8553877" y="8636571"/>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53877" y="6958488"/>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53877" y="5280405"/>
            <a:ext cx="389283" cy="358140"/>
          </a:xfrm>
          <a:custGeom>
            <a:avLst/>
            <a:gdLst/>
            <a:ahLst/>
            <a:cxnLst/>
            <a:rect r="r" b="b" t="t" l="l"/>
            <a:pathLst>
              <a:path h="358140" w="389283">
                <a:moveTo>
                  <a:pt x="0" y="0"/>
                </a:moveTo>
                <a:lnTo>
                  <a:pt x="389283" y="0"/>
                </a:lnTo>
                <a:lnTo>
                  <a:pt x="389283" y="358140"/>
                </a:lnTo>
                <a:lnTo>
                  <a:pt x="0" y="358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96233">
            <a:off x="12442581" y="6872350"/>
            <a:ext cx="4533900" cy="2533317"/>
          </a:xfrm>
          <a:custGeom>
            <a:avLst/>
            <a:gdLst/>
            <a:ahLst/>
            <a:cxnLst/>
            <a:rect r="r" b="b" t="t" l="l"/>
            <a:pathLst>
              <a:path h="2533317" w="4533900">
                <a:moveTo>
                  <a:pt x="0" y="0"/>
                </a:moveTo>
                <a:lnTo>
                  <a:pt x="4533900" y="0"/>
                </a:lnTo>
                <a:lnTo>
                  <a:pt x="4533900" y="2533317"/>
                </a:lnTo>
                <a:lnTo>
                  <a:pt x="0" y="25333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79410" y="-2117378"/>
            <a:ext cx="19861678" cy="3351658"/>
          </a:xfrm>
          <a:custGeom>
            <a:avLst/>
            <a:gdLst/>
            <a:ahLst/>
            <a:cxnLst/>
            <a:rect r="r" b="b" t="t" l="l"/>
            <a:pathLst>
              <a:path h="3351658" w="19861678">
                <a:moveTo>
                  <a:pt x="0" y="0"/>
                </a:moveTo>
                <a:lnTo>
                  <a:pt x="19861679" y="0"/>
                </a:lnTo>
                <a:lnTo>
                  <a:pt x="19861679" y="3351658"/>
                </a:lnTo>
                <a:lnTo>
                  <a:pt x="0" y="33516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56584">
            <a:off x="580658" y="4896597"/>
            <a:ext cx="19195802" cy="6484822"/>
          </a:xfrm>
          <a:custGeom>
            <a:avLst/>
            <a:gdLst/>
            <a:ahLst/>
            <a:cxnLst/>
            <a:rect r="r" b="b" t="t" l="l"/>
            <a:pathLst>
              <a:path h="6484822" w="19195802">
                <a:moveTo>
                  <a:pt x="0" y="0"/>
                </a:moveTo>
                <a:lnTo>
                  <a:pt x="19195802" y="0"/>
                </a:lnTo>
                <a:lnTo>
                  <a:pt x="19195802" y="6484823"/>
                </a:lnTo>
                <a:lnTo>
                  <a:pt x="0" y="6484823"/>
                </a:lnTo>
                <a:lnTo>
                  <a:pt x="0" y="0"/>
                </a:lnTo>
                <a:close/>
              </a:path>
            </a:pathLst>
          </a:custGeom>
          <a:blipFill>
            <a:blip r:embed="rId9"/>
            <a:stretch>
              <a:fillRect l="0" t="-13343" r="-21841" b="-144532"/>
            </a:stretch>
          </a:blipFill>
        </p:spPr>
      </p:sp>
      <p:sp>
        <p:nvSpPr>
          <p:cNvPr name="TextBox 9" id="9"/>
          <p:cNvSpPr txBox="true"/>
          <p:nvPr/>
        </p:nvSpPr>
        <p:spPr>
          <a:xfrm rot="0">
            <a:off x="343584" y="127291"/>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10" id="10"/>
          <p:cNvSpPr txBox="true"/>
          <p:nvPr/>
        </p:nvSpPr>
        <p:spPr>
          <a:xfrm rot="0">
            <a:off x="-192337" y="1516581"/>
            <a:ext cx="10178559" cy="1384300"/>
          </a:xfrm>
          <a:prstGeom prst="rect">
            <a:avLst/>
          </a:prstGeom>
        </p:spPr>
        <p:txBody>
          <a:bodyPr anchor="t" rtlCol="false" tIns="0" lIns="0" bIns="0" rIns="0">
            <a:spAutoFit/>
          </a:bodyPr>
          <a:lstStyle/>
          <a:p>
            <a:pPr algn="ctr">
              <a:lnSpc>
                <a:spcPts val="5599"/>
              </a:lnSpc>
            </a:pPr>
            <a:r>
              <a:rPr lang="en-US" sz="3999" b="true">
                <a:solidFill>
                  <a:srgbClr val="5B4F47"/>
                </a:solidFill>
                <a:latin typeface="Lora Bold"/>
                <a:ea typeface="Lora Bold"/>
                <a:cs typeface="Lora Bold"/>
                <a:sym typeface="Lora Bold"/>
              </a:rPr>
              <a:t>  3.   CÀI ĐẶT LƯỢC ĐỒ QUAN HỆ</a:t>
            </a:r>
          </a:p>
          <a:p>
            <a:pPr algn="ctr">
              <a:lnSpc>
                <a:spcPts val="5599"/>
              </a:lnSpc>
              <a:spcBef>
                <a:spcPct val="0"/>
              </a:spcBef>
            </a:pPr>
          </a:p>
        </p:txBody>
      </p:sp>
      <p:sp>
        <p:nvSpPr>
          <p:cNvPr name="Freeform 11" id="11"/>
          <p:cNvSpPr/>
          <p:nvPr/>
        </p:nvSpPr>
        <p:spPr>
          <a:xfrm flipH="false" flipV="false" rot="0">
            <a:off x="9144000" y="2303107"/>
            <a:ext cx="302027" cy="6921447"/>
          </a:xfrm>
          <a:custGeom>
            <a:avLst/>
            <a:gdLst/>
            <a:ahLst/>
            <a:cxnLst/>
            <a:rect r="r" b="b" t="t" l="l"/>
            <a:pathLst>
              <a:path h="6921447" w="302027">
                <a:moveTo>
                  <a:pt x="0" y="0"/>
                </a:moveTo>
                <a:lnTo>
                  <a:pt x="302027" y="0"/>
                </a:lnTo>
                <a:lnTo>
                  <a:pt x="302027" y="6921447"/>
                </a:lnTo>
                <a:lnTo>
                  <a:pt x="0" y="69214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0" y="1969732"/>
            <a:ext cx="8958143" cy="8364856"/>
          </a:xfrm>
          <a:prstGeom prst="rect">
            <a:avLst/>
          </a:prstGeom>
        </p:spPr>
        <p:txBody>
          <a:bodyPr anchor="t" rtlCol="false" tIns="0" lIns="0" bIns="0" rIns="0">
            <a:spAutoFit/>
          </a:bodyPr>
          <a:lstStyle/>
          <a:p>
            <a:pPr algn="ctr">
              <a:lnSpc>
                <a:spcPts val="6749"/>
              </a:lnSpc>
            </a:pPr>
            <a:r>
              <a:rPr lang="en-US" b="true" sz="2699" spc="80">
                <a:solidFill>
                  <a:srgbClr val="FF3131"/>
                </a:solidFill>
                <a:latin typeface="Lora Bold"/>
                <a:ea typeface="Lora Bold"/>
                <a:cs typeface="Lora Bold"/>
                <a:sym typeface="Lora Bold"/>
              </a:rPr>
              <a:t>---TẠO BẢNG LOPHOC:</a:t>
            </a:r>
          </a:p>
          <a:p>
            <a:pPr algn="ctr">
              <a:lnSpc>
                <a:spcPts val="6749"/>
              </a:lnSpc>
            </a:pPr>
            <a:r>
              <a:rPr lang="en-US" b="true" sz="2699" spc="80">
                <a:solidFill>
                  <a:srgbClr val="000000"/>
                </a:solidFill>
                <a:latin typeface="Lora Bold"/>
                <a:ea typeface="Lora Bold"/>
                <a:cs typeface="Lora Bold"/>
                <a:sym typeface="Lora Bold"/>
              </a:rPr>
              <a:t>CREATE TABLE LOPHOC (</a:t>
            </a:r>
          </a:p>
          <a:p>
            <a:pPr algn="ctr">
              <a:lnSpc>
                <a:spcPts val="6749"/>
              </a:lnSpc>
            </a:pPr>
            <a:r>
              <a:rPr lang="en-US" b="true" sz="2699" spc="80">
                <a:solidFill>
                  <a:srgbClr val="000000"/>
                </a:solidFill>
                <a:latin typeface="Lora Bold"/>
                <a:ea typeface="Lora Bold"/>
                <a:cs typeface="Lora Bold"/>
                <a:sym typeface="Lora Bold"/>
              </a:rPr>
              <a:t>    MALOP VARCHAR(10) PRIMARY KEY,</a:t>
            </a:r>
          </a:p>
          <a:p>
            <a:pPr algn="ctr">
              <a:lnSpc>
                <a:spcPts val="6749"/>
              </a:lnSpc>
            </a:pPr>
            <a:r>
              <a:rPr lang="en-US" b="true" sz="2699" spc="80">
                <a:solidFill>
                  <a:srgbClr val="000000"/>
                </a:solidFill>
                <a:latin typeface="Lora Bold"/>
                <a:ea typeface="Lora Bold"/>
                <a:cs typeface="Lora Bold"/>
                <a:sym typeface="Lora Bold"/>
              </a:rPr>
              <a:t>TENLOP NVARCHAR(50) NOT NULL,</a:t>
            </a:r>
          </a:p>
          <a:p>
            <a:pPr algn="ctr">
              <a:lnSpc>
                <a:spcPts val="6749"/>
              </a:lnSpc>
            </a:pPr>
            <a:r>
              <a:rPr lang="en-US" b="true" sz="2699" spc="80">
                <a:solidFill>
                  <a:srgbClr val="000000"/>
                </a:solidFill>
                <a:latin typeface="Lora Bold"/>
                <a:ea typeface="Lora Bold"/>
                <a:cs typeface="Lora Bold"/>
                <a:sym typeface="Lora Bold"/>
              </a:rPr>
              <a:t>    NGAYKG DATE NOT NULL,</a:t>
            </a:r>
          </a:p>
          <a:p>
            <a:pPr algn="ctr">
              <a:lnSpc>
                <a:spcPts val="6749"/>
              </a:lnSpc>
            </a:pPr>
            <a:r>
              <a:rPr lang="en-US" b="true" sz="2699" spc="80">
                <a:solidFill>
                  <a:srgbClr val="000000"/>
                </a:solidFill>
                <a:latin typeface="Lora Bold"/>
                <a:ea typeface="Lora Bold"/>
                <a:cs typeface="Lora Bold"/>
                <a:sym typeface="Lora Bold"/>
              </a:rPr>
              <a:t>    HOCPHI DECIMAL(10, 2) NOT NULL,</a:t>
            </a:r>
          </a:p>
          <a:p>
            <a:pPr algn="ctr">
              <a:lnSpc>
                <a:spcPts val="6749"/>
              </a:lnSpc>
            </a:pPr>
            <a:r>
              <a:rPr lang="en-US" b="true" sz="2699" spc="80">
                <a:solidFill>
                  <a:srgbClr val="000000"/>
                </a:solidFill>
                <a:latin typeface="Lora Bold"/>
                <a:ea typeface="Lora Bold"/>
                <a:cs typeface="Lora Bold"/>
                <a:sym typeface="Lora Bold"/>
              </a:rPr>
              <a:t>LOAILOP VARCHAR(10) NOT NULL CHECK (LOAILOPIN ('NGANHAN', 'DAIHAN')),</a:t>
            </a:r>
          </a:p>
          <a:p>
            <a:pPr algn="ctr">
              <a:lnSpc>
                <a:spcPts val="6749"/>
              </a:lnSpc>
            </a:pPr>
            <a:r>
              <a:rPr lang="en-US" b="true" sz="2699" spc="80">
                <a:solidFill>
                  <a:srgbClr val="000000"/>
                </a:solidFill>
                <a:latin typeface="Lora Bold"/>
                <a:ea typeface="Lora Bold"/>
                <a:cs typeface="Lora Bold"/>
                <a:sym typeface="Lora Bold"/>
              </a:rPr>
              <a:t> THOIKHOABIEU NVARCHAR(255))</a:t>
            </a:r>
          </a:p>
          <a:p>
            <a:pPr algn="ctr">
              <a:lnSpc>
                <a:spcPts val="6749"/>
              </a:lnSpc>
            </a:pPr>
          </a:p>
        </p:txBody>
      </p:sp>
      <p:sp>
        <p:nvSpPr>
          <p:cNvPr name="TextBox 13" id="13"/>
          <p:cNvSpPr txBox="true"/>
          <p:nvPr/>
        </p:nvSpPr>
        <p:spPr>
          <a:xfrm rot="0">
            <a:off x="8887351" y="1960207"/>
            <a:ext cx="9400649" cy="7853047"/>
          </a:xfrm>
          <a:prstGeom prst="rect">
            <a:avLst/>
          </a:prstGeom>
        </p:spPr>
        <p:txBody>
          <a:bodyPr anchor="t" rtlCol="false" tIns="0" lIns="0" bIns="0" rIns="0">
            <a:spAutoFit/>
          </a:bodyPr>
          <a:lstStyle/>
          <a:p>
            <a:pPr algn="ctr">
              <a:lnSpc>
                <a:spcPts val="6999"/>
              </a:lnSpc>
            </a:pPr>
            <a:r>
              <a:rPr lang="en-US" b="true" sz="2799" spc="83">
                <a:solidFill>
                  <a:srgbClr val="FF3131"/>
                </a:solidFill>
                <a:latin typeface="Lora Bold"/>
                <a:ea typeface="Lora Bold"/>
                <a:cs typeface="Lora Bold"/>
                <a:sym typeface="Lora Bold"/>
              </a:rPr>
              <a:t>---TẠO BẢNG MONHOC:</a:t>
            </a:r>
          </a:p>
          <a:p>
            <a:pPr algn="ctr">
              <a:lnSpc>
                <a:spcPts val="6999"/>
              </a:lnSpc>
            </a:pPr>
            <a:r>
              <a:rPr lang="en-US" b="true" sz="2799" spc="83">
                <a:solidFill>
                  <a:srgbClr val="000000"/>
                </a:solidFill>
                <a:latin typeface="Lora Bold"/>
                <a:ea typeface="Lora Bold"/>
                <a:cs typeface="Lora Bold"/>
                <a:sym typeface="Lora Bold"/>
              </a:rPr>
              <a:t>CREATE TABLE MONHOC (</a:t>
            </a:r>
          </a:p>
          <a:p>
            <a:pPr algn="ctr">
              <a:lnSpc>
                <a:spcPts val="6999"/>
              </a:lnSpc>
            </a:pPr>
            <a:r>
              <a:rPr lang="en-US" b="true" sz="2799" spc="83">
                <a:solidFill>
                  <a:srgbClr val="000000"/>
                </a:solidFill>
                <a:latin typeface="Lora Bold"/>
                <a:ea typeface="Lora Bold"/>
                <a:cs typeface="Lora Bold"/>
                <a:sym typeface="Lora Bold"/>
              </a:rPr>
              <a:t>MAMH VARCHAR(10) PRIMARY KEY,</a:t>
            </a:r>
          </a:p>
          <a:p>
            <a:pPr algn="ctr">
              <a:lnSpc>
                <a:spcPts val="6999"/>
              </a:lnSpc>
            </a:pPr>
            <a:r>
              <a:rPr lang="en-US" b="true" sz="2799" spc="83">
                <a:solidFill>
                  <a:srgbClr val="000000"/>
                </a:solidFill>
                <a:latin typeface="Lora Bold"/>
                <a:ea typeface="Lora Bold"/>
                <a:cs typeface="Lora Bold"/>
                <a:sym typeface="Lora Bold"/>
              </a:rPr>
              <a:t>MAHP VARCHAR(10) FOREIGN KEY (MAMH) REFERENCES HOCPHAN(MAHP)</a:t>
            </a:r>
          </a:p>
          <a:p>
            <a:pPr algn="ctr">
              <a:lnSpc>
                <a:spcPts val="6999"/>
              </a:lnSpc>
            </a:pPr>
            <a:r>
              <a:rPr lang="en-US" b="true" sz="2799" spc="83">
                <a:solidFill>
                  <a:srgbClr val="000000"/>
                </a:solidFill>
                <a:latin typeface="Lora Bold"/>
                <a:ea typeface="Lora Bold"/>
                <a:cs typeface="Lora Bold"/>
                <a:sym typeface="Lora Bold"/>
              </a:rPr>
              <a:t>    TENMH NVARCHAR(50) NOT NULL,</a:t>
            </a:r>
          </a:p>
          <a:p>
            <a:pPr algn="ctr">
              <a:lnSpc>
                <a:spcPts val="6999"/>
              </a:lnSpc>
            </a:pPr>
            <a:r>
              <a:rPr lang="en-US" b="true" sz="2799" spc="83">
                <a:solidFill>
                  <a:srgbClr val="000000"/>
                </a:solidFill>
                <a:latin typeface="Lora Bold"/>
                <a:ea typeface="Lora Bold"/>
                <a:cs typeface="Lora Bold"/>
                <a:sym typeface="Lora Bold"/>
              </a:rPr>
              <a:t>    SOTIETLT INT NOT NULL,</a:t>
            </a:r>
          </a:p>
          <a:p>
            <a:pPr algn="ctr">
              <a:lnSpc>
                <a:spcPts val="6999"/>
              </a:lnSpc>
            </a:pPr>
            <a:r>
              <a:rPr lang="en-US" b="true" sz="2799" spc="83">
                <a:solidFill>
                  <a:srgbClr val="000000"/>
                </a:solidFill>
                <a:latin typeface="Lora Bold"/>
                <a:ea typeface="Lora Bold"/>
                <a:cs typeface="Lora Bold"/>
                <a:sym typeface="Lora Bold"/>
              </a:rPr>
              <a:t>    SOTIETTH INT NOT NULL)</a:t>
            </a:r>
          </a:p>
          <a:p>
            <a:pPr algn="ctr">
              <a:lnSpc>
                <a:spcPts val="69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4942" t="-984" r="-20267" b="-1276"/>
            </a:stretch>
          </a:blipFill>
        </p:spPr>
      </p:sp>
      <p:sp>
        <p:nvSpPr>
          <p:cNvPr name="Freeform 3" id="3"/>
          <p:cNvSpPr/>
          <p:nvPr/>
        </p:nvSpPr>
        <p:spPr>
          <a:xfrm flipH="false" flipV="false" rot="256584">
            <a:off x="215059" y="5349583"/>
            <a:ext cx="19195802" cy="6484822"/>
          </a:xfrm>
          <a:custGeom>
            <a:avLst/>
            <a:gdLst/>
            <a:ahLst/>
            <a:cxnLst/>
            <a:rect r="r" b="b" t="t" l="l"/>
            <a:pathLst>
              <a:path h="6484822" w="19195802">
                <a:moveTo>
                  <a:pt x="0" y="0"/>
                </a:moveTo>
                <a:lnTo>
                  <a:pt x="19195802" y="0"/>
                </a:lnTo>
                <a:lnTo>
                  <a:pt x="19195802" y="6484822"/>
                </a:lnTo>
                <a:lnTo>
                  <a:pt x="0" y="6484822"/>
                </a:lnTo>
                <a:lnTo>
                  <a:pt x="0" y="0"/>
                </a:lnTo>
                <a:close/>
              </a:path>
            </a:pathLst>
          </a:custGeom>
          <a:blipFill>
            <a:blip r:embed="rId3"/>
            <a:stretch>
              <a:fillRect l="0" t="-13343" r="-21841" b="-144532"/>
            </a:stretch>
          </a:blipFill>
        </p:spPr>
      </p:sp>
      <p:sp>
        <p:nvSpPr>
          <p:cNvPr name="Freeform 4" id="4"/>
          <p:cNvSpPr/>
          <p:nvPr/>
        </p:nvSpPr>
        <p:spPr>
          <a:xfrm flipH="false" flipV="false" rot="0">
            <a:off x="-786839" y="-1983587"/>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674852" y="2336853"/>
            <a:ext cx="302027" cy="6921447"/>
          </a:xfrm>
          <a:custGeom>
            <a:avLst/>
            <a:gdLst/>
            <a:ahLst/>
            <a:cxnLst/>
            <a:rect r="r" b="b" t="t" l="l"/>
            <a:pathLst>
              <a:path h="6921447" w="302027">
                <a:moveTo>
                  <a:pt x="0" y="0"/>
                </a:moveTo>
                <a:lnTo>
                  <a:pt x="302026" y="0"/>
                </a:lnTo>
                <a:lnTo>
                  <a:pt x="302026" y="6921447"/>
                </a:lnTo>
                <a:lnTo>
                  <a:pt x="0" y="69214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2571" y="191860"/>
            <a:ext cx="17902859" cy="836840"/>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Times New Roman Bold"/>
                <a:ea typeface="Times New Roman Bold"/>
                <a:cs typeface="Times New Roman Bold"/>
                <a:sym typeface="Times New Roman Bold"/>
              </a:rPr>
              <a:t>PHẦN A - XÂY DỰNG MÔ HÌNH ER VÀ LƯỢC ĐỒ QUAN HỆ  - SQL</a:t>
            </a:r>
          </a:p>
        </p:txBody>
      </p:sp>
      <p:sp>
        <p:nvSpPr>
          <p:cNvPr name="TextBox 7" id="7"/>
          <p:cNvSpPr txBox="true"/>
          <p:nvPr/>
        </p:nvSpPr>
        <p:spPr>
          <a:xfrm rot="0">
            <a:off x="-1362267" y="1567484"/>
            <a:ext cx="11216879" cy="1384300"/>
          </a:xfrm>
          <a:prstGeom prst="rect">
            <a:avLst/>
          </a:prstGeom>
        </p:spPr>
        <p:txBody>
          <a:bodyPr anchor="t" rtlCol="false" tIns="0" lIns="0" bIns="0" rIns="0">
            <a:spAutoFit/>
          </a:bodyPr>
          <a:lstStyle/>
          <a:p>
            <a:pPr algn="ctr">
              <a:lnSpc>
                <a:spcPts val="5599"/>
              </a:lnSpc>
            </a:pPr>
            <a:r>
              <a:rPr lang="en-US" sz="3999" b="true">
                <a:solidFill>
                  <a:srgbClr val="5B4F47"/>
                </a:solidFill>
                <a:latin typeface="Lora Bold"/>
                <a:ea typeface="Lora Bold"/>
                <a:cs typeface="Lora Bold"/>
                <a:sym typeface="Lora Bold"/>
              </a:rPr>
              <a:t>  3.   CÀI ĐẶT LƯỢC ĐỒ QUAN HỆ</a:t>
            </a:r>
          </a:p>
          <a:p>
            <a:pPr algn="ctr">
              <a:lnSpc>
                <a:spcPts val="5599"/>
              </a:lnSpc>
              <a:spcBef>
                <a:spcPct val="0"/>
              </a:spcBef>
            </a:pPr>
          </a:p>
        </p:txBody>
      </p:sp>
      <p:sp>
        <p:nvSpPr>
          <p:cNvPr name="TextBox 8" id="8"/>
          <p:cNvSpPr txBox="true"/>
          <p:nvPr/>
        </p:nvSpPr>
        <p:spPr>
          <a:xfrm rot="0">
            <a:off x="0" y="2932734"/>
            <a:ext cx="8508868" cy="6614972"/>
          </a:xfrm>
          <a:prstGeom prst="rect">
            <a:avLst/>
          </a:prstGeom>
        </p:spPr>
        <p:txBody>
          <a:bodyPr anchor="t" rtlCol="false" tIns="0" lIns="0" bIns="0" rIns="0">
            <a:spAutoFit/>
          </a:bodyPr>
          <a:lstStyle/>
          <a:p>
            <a:pPr algn="ctr">
              <a:lnSpc>
                <a:spcPts val="5916"/>
              </a:lnSpc>
            </a:pPr>
            <a:r>
              <a:rPr lang="en-US" b="true" sz="2366" spc="70">
                <a:solidFill>
                  <a:srgbClr val="FF3131"/>
                </a:solidFill>
                <a:latin typeface="Lora Bold"/>
                <a:ea typeface="Lora Bold"/>
                <a:cs typeface="Lora Bold"/>
                <a:sym typeface="Lora Bold"/>
              </a:rPr>
              <a:t>---TẠO BẢNG HOCPHAN:</a:t>
            </a:r>
          </a:p>
          <a:p>
            <a:pPr algn="ctr">
              <a:lnSpc>
                <a:spcPts val="5916"/>
              </a:lnSpc>
            </a:pPr>
            <a:r>
              <a:rPr lang="en-US" b="true" sz="2366" spc="70">
                <a:solidFill>
                  <a:srgbClr val="000000"/>
                </a:solidFill>
                <a:latin typeface="Lora Bold"/>
                <a:ea typeface="Lora Bold"/>
                <a:cs typeface="Lora Bold"/>
                <a:sym typeface="Lora Bold"/>
              </a:rPr>
              <a:t>CREATE TABLE HOCPHAN( </a:t>
            </a:r>
          </a:p>
          <a:p>
            <a:pPr algn="ctr">
              <a:lnSpc>
                <a:spcPts val="5916"/>
              </a:lnSpc>
            </a:pPr>
            <a:r>
              <a:rPr lang="en-US" b="true" sz="2366" spc="70">
                <a:solidFill>
                  <a:srgbClr val="000000"/>
                </a:solidFill>
                <a:latin typeface="Lora Bold"/>
                <a:ea typeface="Lora Bold"/>
                <a:cs typeface="Lora Bold"/>
                <a:sym typeface="Lora Bold"/>
              </a:rPr>
              <a:t>MAHP VARCHAR(10) PRIMARY KEY, </a:t>
            </a:r>
          </a:p>
          <a:p>
            <a:pPr algn="ctr">
              <a:lnSpc>
                <a:spcPts val="5916"/>
              </a:lnSpc>
            </a:pPr>
            <a:r>
              <a:rPr lang="en-US" b="true" sz="2366" spc="70">
                <a:solidFill>
                  <a:srgbClr val="000000"/>
                </a:solidFill>
                <a:latin typeface="Lora Bold"/>
                <a:ea typeface="Lora Bold"/>
                <a:cs typeface="Lora Bold"/>
                <a:sym typeface="Lora Bold"/>
              </a:rPr>
              <a:t>TENHP VARCHAR(50), </a:t>
            </a:r>
          </a:p>
          <a:p>
            <a:pPr algn="ctr">
              <a:lnSpc>
                <a:spcPts val="5916"/>
              </a:lnSpc>
            </a:pPr>
            <a:r>
              <a:rPr lang="en-US" b="true" sz="2366" spc="70">
                <a:solidFill>
                  <a:srgbClr val="000000"/>
                </a:solidFill>
                <a:latin typeface="Lora Bold"/>
                <a:ea typeface="Lora Bold"/>
                <a:cs typeface="Lora Bold"/>
                <a:sym typeface="Lora Bold"/>
              </a:rPr>
              <a:t>MALOP VARCHAR(10), FOREIGN KEY (MALOP) REFERENCES LOPHOC(MAHOC) )</a:t>
            </a:r>
          </a:p>
          <a:p>
            <a:pPr algn="ctr">
              <a:lnSpc>
                <a:spcPts val="5916"/>
              </a:lnSpc>
            </a:pPr>
          </a:p>
          <a:p>
            <a:pPr algn="ctr">
              <a:lnSpc>
                <a:spcPts val="5916"/>
              </a:lnSpc>
            </a:pPr>
          </a:p>
          <a:p>
            <a:pPr algn="ctr">
              <a:lnSpc>
                <a:spcPts val="5916"/>
              </a:lnSpc>
            </a:pPr>
          </a:p>
        </p:txBody>
      </p:sp>
      <p:sp>
        <p:nvSpPr>
          <p:cNvPr name="TextBox 9" id="9"/>
          <p:cNvSpPr txBox="true"/>
          <p:nvPr/>
        </p:nvSpPr>
        <p:spPr>
          <a:xfrm rot="0">
            <a:off x="8825865" y="1044221"/>
            <a:ext cx="9269564" cy="9529856"/>
          </a:xfrm>
          <a:prstGeom prst="rect">
            <a:avLst/>
          </a:prstGeom>
        </p:spPr>
        <p:txBody>
          <a:bodyPr anchor="t" rtlCol="false" tIns="0" lIns="0" bIns="0" rIns="0">
            <a:spAutoFit/>
          </a:bodyPr>
          <a:lstStyle/>
          <a:p>
            <a:pPr algn="ctr">
              <a:lnSpc>
                <a:spcPts val="6365"/>
              </a:lnSpc>
            </a:pPr>
            <a:r>
              <a:rPr lang="en-US" b="true" sz="2546" spc="76">
                <a:solidFill>
                  <a:srgbClr val="FF3131"/>
                </a:solidFill>
                <a:latin typeface="Lora Bold"/>
                <a:ea typeface="Lora Bold"/>
                <a:cs typeface="Lora Bold"/>
                <a:sym typeface="Lora Bold"/>
              </a:rPr>
              <a:t>---TẠO BẢNG HOCVIEN:</a:t>
            </a:r>
          </a:p>
          <a:p>
            <a:pPr algn="ctr">
              <a:lnSpc>
                <a:spcPts val="6365"/>
              </a:lnSpc>
            </a:pPr>
            <a:r>
              <a:rPr lang="en-US" b="true" sz="2546" spc="76">
                <a:solidFill>
                  <a:srgbClr val="000000"/>
                </a:solidFill>
                <a:latin typeface="Lora Bold"/>
                <a:ea typeface="Lora Bold"/>
                <a:cs typeface="Lora Bold"/>
                <a:sym typeface="Lora Bold"/>
              </a:rPr>
              <a:t>CREATE TABLE HOCVIEN  (</a:t>
            </a:r>
          </a:p>
          <a:p>
            <a:pPr algn="ctr">
              <a:lnSpc>
                <a:spcPts val="6365"/>
              </a:lnSpc>
            </a:pPr>
            <a:r>
              <a:rPr lang="en-US" b="true" sz="2546" spc="76">
                <a:solidFill>
                  <a:srgbClr val="000000"/>
                </a:solidFill>
                <a:latin typeface="Lora Bold"/>
                <a:ea typeface="Lora Bold"/>
                <a:cs typeface="Lora Bold"/>
                <a:sym typeface="Lora Bold"/>
              </a:rPr>
              <a:t>    MAHV VARCHAR(10) PRIMARY KEY,</a:t>
            </a:r>
          </a:p>
          <a:p>
            <a:pPr algn="ctr">
              <a:lnSpc>
                <a:spcPts val="6365"/>
              </a:lnSpc>
            </a:pPr>
            <a:r>
              <a:rPr lang="en-US" b="true" sz="2546" spc="76">
                <a:solidFill>
                  <a:srgbClr val="000000"/>
                </a:solidFill>
                <a:latin typeface="Lora Bold"/>
                <a:ea typeface="Lora Bold"/>
                <a:cs typeface="Lora Bold"/>
                <a:sym typeface="Lora Bold"/>
              </a:rPr>
              <a:t>    MALOP VARCHAR(10) FOREIGN KEY REFERENCES LOPHOC(MALOP),</a:t>
            </a:r>
          </a:p>
          <a:p>
            <a:pPr algn="ctr">
              <a:lnSpc>
                <a:spcPts val="6365"/>
              </a:lnSpc>
            </a:pPr>
            <a:r>
              <a:rPr lang="en-US" b="true" sz="2546" spc="76">
                <a:solidFill>
                  <a:srgbClr val="000000"/>
                </a:solidFill>
                <a:latin typeface="Lora Bold"/>
                <a:ea typeface="Lora Bold"/>
                <a:cs typeface="Lora Bold"/>
                <a:sym typeface="Lora Bold"/>
              </a:rPr>
              <a:t>    HOTEN NVARCHAR(50) NOT NULL,</a:t>
            </a:r>
          </a:p>
          <a:p>
            <a:pPr algn="ctr">
              <a:lnSpc>
                <a:spcPts val="6365"/>
              </a:lnSpc>
            </a:pPr>
            <a:r>
              <a:rPr lang="en-US" b="true" sz="2546" spc="76">
                <a:solidFill>
                  <a:srgbClr val="000000"/>
                </a:solidFill>
                <a:latin typeface="Lora Bold"/>
                <a:ea typeface="Lora Bold"/>
                <a:cs typeface="Lora Bold"/>
                <a:sym typeface="Lora Bold"/>
              </a:rPr>
              <a:t>    NNGAYSINH DATE,</a:t>
            </a:r>
          </a:p>
          <a:p>
            <a:pPr algn="ctr">
              <a:lnSpc>
                <a:spcPts val="6365"/>
              </a:lnSpc>
            </a:pPr>
            <a:r>
              <a:rPr lang="en-US" b="true" sz="2546" spc="76">
                <a:solidFill>
                  <a:srgbClr val="000000"/>
                </a:solidFill>
                <a:latin typeface="Lora Bold"/>
                <a:ea typeface="Lora Bold"/>
                <a:cs typeface="Lora Bold"/>
                <a:sym typeface="Lora Bold"/>
              </a:rPr>
              <a:t>    NOISINH NVARCHAR(50),</a:t>
            </a:r>
          </a:p>
          <a:p>
            <a:pPr algn="ctr">
              <a:lnSpc>
                <a:spcPts val="6365"/>
              </a:lnSpc>
            </a:pPr>
            <a:r>
              <a:rPr lang="en-US" b="true" sz="2546" spc="76">
                <a:solidFill>
                  <a:srgbClr val="000000"/>
                </a:solidFill>
                <a:latin typeface="Lora Bold"/>
                <a:ea typeface="Lora Bold"/>
                <a:cs typeface="Lora Bold"/>
                <a:sym typeface="Lora Bold"/>
              </a:rPr>
              <a:t>    PHAI NVARCHAR(3) CHECK (PHAI IN (N'NAM', N'NỮ')),</a:t>
            </a:r>
          </a:p>
          <a:p>
            <a:pPr algn="ctr">
              <a:lnSpc>
                <a:spcPts val="6365"/>
              </a:lnSpc>
            </a:pPr>
            <a:r>
              <a:rPr lang="en-US" b="true" sz="2546" spc="76">
                <a:solidFill>
                  <a:srgbClr val="000000"/>
                </a:solidFill>
                <a:latin typeface="Lora Bold"/>
                <a:ea typeface="Lora Bold"/>
                <a:cs typeface="Lora Bold"/>
                <a:sym typeface="Lora Bold"/>
              </a:rPr>
              <a:t>    NGHENGHIEP NVARCHAR(50))</a:t>
            </a:r>
          </a:p>
          <a:p>
            <a:pPr algn="ctr">
              <a:lnSpc>
                <a:spcPts val="6365"/>
              </a:lnSpc>
            </a:pPr>
            <a:r>
              <a:rPr lang="en-US" b="true" sz="2546" spc="76">
                <a:solidFill>
                  <a:srgbClr val="000000"/>
                </a:solidFill>
                <a:latin typeface="Lora Bold"/>
                <a:ea typeface="Lora Bold"/>
                <a:cs typeface="Lora Bold"/>
                <a:sym typeface="Lora Bold"/>
              </a:rPr>
              <a:t>     SOBIENLAI VARCHAR(15)</a:t>
            </a:r>
          </a:p>
          <a:p>
            <a:pPr algn="ctr">
              <a:lnSpc>
                <a:spcPts val="636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786839" y="-1919475"/>
            <a:ext cx="19861678" cy="3351658"/>
          </a:xfrm>
          <a:custGeom>
            <a:avLst/>
            <a:gdLst/>
            <a:ahLst/>
            <a:cxnLst/>
            <a:rect r="r" b="b" t="t" l="l"/>
            <a:pathLst>
              <a:path h="3351658" w="19861678">
                <a:moveTo>
                  <a:pt x="0" y="0"/>
                </a:moveTo>
                <a:lnTo>
                  <a:pt x="19861678" y="0"/>
                </a:lnTo>
                <a:lnTo>
                  <a:pt x="19861678" y="3351658"/>
                </a:lnTo>
                <a:lnTo>
                  <a:pt x="0" y="3351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571" y="287110"/>
            <a:ext cx="17902859" cy="736397"/>
          </a:xfrm>
          <a:prstGeom prst="rect">
            <a:avLst/>
          </a:prstGeom>
        </p:spPr>
        <p:txBody>
          <a:bodyPr anchor="t" rtlCol="false" tIns="0" lIns="0" bIns="0" rIns="0">
            <a:spAutoFit/>
          </a:bodyPr>
          <a:lstStyle/>
          <a:p>
            <a:pPr algn="ctr">
              <a:lnSpc>
                <a:spcPts val="6136"/>
              </a:lnSpc>
              <a:spcBef>
                <a:spcPct val="0"/>
              </a:spcBef>
            </a:pPr>
            <a:r>
              <a:rPr lang="en-US" b="true" sz="4383">
                <a:solidFill>
                  <a:srgbClr val="FFFFFF"/>
                </a:solidFill>
                <a:latin typeface="Lora Bold"/>
                <a:ea typeface="Lora Bold"/>
                <a:cs typeface="Lora Bold"/>
                <a:sym typeface="Lora Bold"/>
              </a:rPr>
              <a:t>PHẦN A - XÂY DỰNG MÔ HÌNH ER VÀ LƯỢC ĐỒ QUAN HỆ  - SQL</a:t>
            </a:r>
          </a:p>
        </p:txBody>
      </p:sp>
      <p:sp>
        <p:nvSpPr>
          <p:cNvPr name="TextBox 4" id="4"/>
          <p:cNvSpPr txBox="true"/>
          <p:nvPr/>
        </p:nvSpPr>
        <p:spPr>
          <a:xfrm rot="0">
            <a:off x="-919797" y="1734909"/>
            <a:ext cx="10063797" cy="591820"/>
          </a:xfrm>
          <a:prstGeom prst="rect">
            <a:avLst/>
          </a:prstGeom>
        </p:spPr>
        <p:txBody>
          <a:bodyPr anchor="t" rtlCol="false" tIns="0" lIns="0" bIns="0" rIns="0">
            <a:spAutoFit/>
          </a:bodyPr>
          <a:lstStyle/>
          <a:p>
            <a:pPr algn="ctr">
              <a:lnSpc>
                <a:spcPts val="4639"/>
              </a:lnSpc>
              <a:spcBef>
                <a:spcPct val="0"/>
              </a:spcBef>
            </a:pPr>
            <a:r>
              <a:rPr lang="en-US" b="true" sz="3999" spc="119">
                <a:solidFill>
                  <a:srgbClr val="AE8662"/>
                </a:solidFill>
                <a:latin typeface="Lora Bold"/>
                <a:ea typeface="Lora Bold"/>
                <a:cs typeface="Lora Bold"/>
                <a:sym typeface="Lora Bold"/>
              </a:rPr>
              <a:t> 3. CÀI ĐẶT LƯỢC ĐỒ QUAN HỆ</a:t>
            </a:r>
          </a:p>
        </p:txBody>
      </p:sp>
      <p:sp>
        <p:nvSpPr>
          <p:cNvPr name="TextBox 5" id="5"/>
          <p:cNvSpPr txBox="true"/>
          <p:nvPr/>
        </p:nvSpPr>
        <p:spPr>
          <a:xfrm rot="0">
            <a:off x="1992027" y="2471105"/>
            <a:ext cx="15673496" cy="8167379"/>
          </a:xfrm>
          <a:prstGeom prst="rect">
            <a:avLst/>
          </a:prstGeom>
        </p:spPr>
        <p:txBody>
          <a:bodyPr anchor="t" rtlCol="false" tIns="0" lIns="0" bIns="0" rIns="0">
            <a:spAutoFit/>
          </a:bodyPr>
          <a:lstStyle/>
          <a:p>
            <a:pPr algn="ctr">
              <a:lnSpc>
                <a:spcPts val="5990"/>
              </a:lnSpc>
            </a:pPr>
            <a:r>
              <a:rPr lang="en-US" b="true" sz="2396">
                <a:solidFill>
                  <a:srgbClr val="000000"/>
                </a:solidFill>
                <a:latin typeface="Lora Bold"/>
                <a:ea typeface="Lora Bold"/>
                <a:cs typeface="Lora Bold"/>
                <a:sym typeface="Lora Bold"/>
              </a:rPr>
              <a:t>--- Nhập dữ liệu mẫu cho bảng LopHoc:</a:t>
            </a:r>
          </a:p>
          <a:p>
            <a:pPr algn="l">
              <a:lnSpc>
                <a:spcPts val="5990"/>
              </a:lnSpc>
            </a:pPr>
            <a:r>
              <a:rPr lang="en-US" b="true" sz="2396">
                <a:solidFill>
                  <a:srgbClr val="000000"/>
                </a:solidFill>
                <a:latin typeface="Lora Bold"/>
                <a:ea typeface="Lora Bold"/>
                <a:cs typeface="Lora Bold"/>
                <a:sym typeface="Lora Bold"/>
              </a:rPr>
              <a:t>INSERT INTO LOPHOC (MALOP, TENLOP, LOAILOP, THOIKHOABIEU, NGAYKHAIGIANG, HOCPHI)VALUES</a:t>
            </a:r>
          </a:p>
          <a:p>
            <a:pPr algn="l">
              <a:lnSpc>
                <a:spcPts val="5990"/>
              </a:lnSpc>
            </a:pPr>
            <a:r>
              <a:rPr lang="en-US" b="true" sz="2396">
                <a:solidFill>
                  <a:srgbClr val="000000"/>
                </a:solidFill>
                <a:latin typeface="Lora Bold"/>
                <a:ea typeface="Lora Bold"/>
                <a:cs typeface="Lora Bold"/>
                <a:sym typeface="Lora Bold"/>
              </a:rPr>
              <a:t>('L001', N'Tin học văn phòng', N'NganHan', N'T2-T4 (18h00)', '2025-09-15', 1500000),</a:t>
            </a:r>
          </a:p>
          <a:p>
            <a:pPr algn="l">
              <a:lnSpc>
                <a:spcPts val="5990"/>
              </a:lnSpc>
            </a:pPr>
            <a:r>
              <a:rPr lang="en-US" b="true" sz="2396">
                <a:solidFill>
                  <a:srgbClr val="000000"/>
                </a:solidFill>
                <a:latin typeface="Lora Bold"/>
                <a:ea typeface="Lora Bold"/>
                <a:cs typeface="Lora Bold"/>
                <a:sym typeface="Lora Bold"/>
              </a:rPr>
              <a:t>('L002', N'Lập trình Pascal', N'NganHan', N'T2-T5 (19h00)', '2025-010-01', 1800000),</a:t>
            </a:r>
          </a:p>
          <a:p>
            <a:pPr algn="l">
              <a:lnSpc>
                <a:spcPts val="5990"/>
              </a:lnSpc>
            </a:pPr>
            <a:r>
              <a:rPr lang="en-US" b="true" sz="2396">
                <a:solidFill>
                  <a:srgbClr val="000000"/>
                </a:solidFill>
                <a:latin typeface="Lora Bold"/>
                <a:ea typeface="Lora Bold"/>
                <a:cs typeface="Lora Bold"/>
                <a:sym typeface="Lora Bold"/>
              </a:rPr>
              <a:t>('L003', N'KTV Đồ hoạ đa truyền thông', N'DaiHan', N'T3-T6 (18h00)', '2025-06-10', 2500000),</a:t>
            </a:r>
          </a:p>
          <a:p>
            <a:pPr algn="l">
              <a:lnSpc>
                <a:spcPts val="5990"/>
              </a:lnSpc>
            </a:pPr>
            <a:r>
              <a:rPr lang="en-US" b="true" sz="2396">
                <a:solidFill>
                  <a:srgbClr val="000000"/>
                </a:solidFill>
                <a:latin typeface="Lora Bold"/>
                <a:ea typeface="Lora Bold"/>
                <a:cs typeface="Lora Bold"/>
                <a:sym typeface="Lora Bold"/>
              </a:rPr>
              <a:t>('L004', N'KTV Lập trình', N'DaiHan', N'T2-T5 (18h30)', '2025-07-01', 2200000),</a:t>
            </a:r>
          </a:p>
          <a:p>
            <a:pPr algn="l">
              <a:lnSpc>
                <a:spcPts val="5990"/>
              </a:lnSpc>
            </a:pPr>
            <a:r>
              <a:rPr lang="en-US" b="true" sz="2396">
                <a:solidFill>
                  <a:srgbClr val="000000"/>
                </a:solidFill>
                <a:latin typeface="Lora Bold"/>
                <a:ea typeface="Lora Bold"/>
                <a:cs typeface="Lora Bold"/>
                <a:sym typeface="Lora Bold"/>
              </a:rPr>
              <a:t>('L005', N'KTV Phần cứng và mạng', N'DaiHan', N'T4-T6 (17h00)', '2025-08-05', 2300000),</a:t>
            </a:r>
          </a:p>
          <a:p>
            <a:pPr algn="l">
              <a:lnSpc>
                <a:spcPts val="5990"/>
              </a:lnSpc>
            </a:pPr>
            <a:r>
              <a:rPr lang="en-US" b="true" sz="2396">
                <a:solidFill>
                  <a:srgbClr val="000000"/>
                </a:solidFill>
                <a:latin typeface="Lora Bold"/>
                <a:ea typeface="Lora Bold"/>
                <a:cs typeface="Lora Bold"/>
                <a:sym typeface="Lora Bold"/>
              </a:rPr>
              <a:t>('L006', N'Tin học văn phòng nâng cao', N'NganHan', N'T3-T5 (17h00)', '2025-06-20', 1700000),</a:t>
            </a:r>
          </a:p>
          <a:p>
            <a:pPr algn="l">
              <a:lnSpc>
                <a:spcPts val="5990"/>
              </a:lnSpc>
            </a:pPr>
            <a:r>
              <a:rPr lang="en-US" b="true" sz="2396">
                <a:solidFill>
                  <a:srgbClr val="000000"/>
                </a:solidFill>
                <a:latin typeface="Lora Bold"/>
                <a:ea typeface="Lora Bold"/>
                <a:cs typeface="Lora Bold"/>
                <a:sym typeface="Lora Bold"/>
              </a:rPr>
              <a:t>('L007', N'KTV Thiết kế website', N'DaiHan', N'T2-T6 (19h30)', '2025-07-10', 2400000),</a:t>
            </a:r>
          </a:p>
          <a:p>
            <a:pPr algn="l">
              <a:lnSpc>
                <a:spcPts val="5990"/>
              </a:lnSpc>
            </a:pPr>
            <a:r>
              <a:rPr lang="en-US" b="true" sz="2396">
                <a:solidFill>
                  <a:srgbClr val="000000"/>
                </a:solidFill>
                <a:latin typeface="Lora Bold"/>
                <a:ea typeface="Lora Bold"/>
                <a:cs typeface="Lora Bold"/>
                <a:sym typeface="Lora Bold"/>
              </a:rPr>
              <a:t>('L008', N'KTV Ứng dụng di động', N'DaiHan', N'T2-T5 (18h00)', '2025-09-01', 2600000);</a:t>
            </a:r>
          </a:p>
          <a:p>
            <a:pPr algn="l">
              <a:lnSpc>
                <a:spcPts val="599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DAGm3ZSKbco</dc:identifier>
  <dcterms:modified xsi:type="dcterms:W3CDTF">2011-08-01T06:04:30Z</dcterms:modified>
  <cp:revision>1</cp:revision>
  <dc:title>Bài thuyết trình Giáo dục Cuộc đấu tranh mỗi ngày Chủ nghĩa hiện thực Màu Be Vàng Ảnh ghép Phong cách Nhiếp ảnh</dc:title>
</cp:coreProperties>
</file>